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1"/>
  </p:normalViewPr>
  <p:slideViewPr>
    <p:cSldViewPr snapToGrid="0" snapToObjects="1">
      <p:cViewPr varScale="1">
        <p:scale>
          <a:sx n="57" d="100"/>
          <a:sy n="57" d="100"/>
        </p:scale>
        <p:origin x="15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622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0263" y="92964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508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9525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97000" marR="0" indent="-508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[301] Dictionary Nesting"/>
          <p:cNvSpPr txBox="1">
            <a:spLocks noGrp="1"/>
          </p:cNvSpPr>
          <p:nvPr>
            <p:ph type="ctrTitle"/>
          </p:nvPr>
        </p:nvSpPr>
        <p:spPr>
          <a:xfrm>
            <a:off x="210740" y="2019300"/>
            <a:ext cx="1258332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[</a:t>
            </a:r>
            <a:r>
              <a:rPr lang="en-US" dirty="0"/>
              <a:t>220</a:t>
            </a:r>
            <a:r>
              <a:rPr dirty="0"/>
              <a:t>] Dictionary Nesting</a:t>
            </a:r>
          </a:p>
        </p:txBody>
      </p:sp>
      <p:sp>
        <p:nvSpPr>
          <p:cNvPr id="6" name="Tyler Caraza-Harter">
            <a:extLst>
              <a:ext uri="{FF2B5EF4-FFF2-40B4-BE49-F238E27FC236}">
                <a16:creationId xmlns:a16="http://schemas.microsoft.com/office/drawing/2014/main" id="{41A2E75D-D0CA-3842-8898-651ECC9E34CE}"/>
              </a:ext>
            </a:extLst>
          </p:cNvPr>
          <p:cNvSpPr txBox="1">
            <a:spLocks/>
          </p:cNvSpPr>
          <p:nvPr/>
        </p:nvSpPr>
        <p:spPr>
          <a:xfrm>
            <a:off x="1270000" y="54229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lnSpcReduction="10000"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hangingPunct="1">
              <a:spcBef>
                <a:spcPct val="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Meena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Syamkumar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hangingPunct="1">
              <a:spcBef>
                <a:spcPct val="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Mike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Doescher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76375D1-BC44-C74D-BD8E-B85EB6C08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0" y="7124759"/>
            <a:ext cx="4495800" cy="841256"/>
          </a:xfrm>
          <a:prstGeom prst="rect">
            <a:avLst/>
          </a:prstGeom>
          <a:solidFill>
            <a:schemeClr val="accent1"/>
          </a:solidFill>
          <a:ln w="25400" algn="ctr">
            <a:solidFill>
              <a:srgbClr val="000000"/>
            </a:solidFill>
            <a:miter lim="4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1pPr>
            <a:lvl2pPr marL="742950" indent="-28575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2pPr>
            <a:lvl3pPr marL="11430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3pPr>
            <a:lvl4pPr marL="16002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4pPr>
            <a:lvl5pPr marL="2057400" indent="-228600"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0000"/>
                </a:solidFill>
                <a:latin typeface="Gill Sans" panose="020B0502020104020203" pitchFamily="34" charset="-79"/>
                <a:ea typeface="Gill Sans" panose="020B0502020104020203" pitchFamily="34" charset="-79"/>
                <a:cs typeface="Gill Sans" panose="020B0502020104020203" pitchFamily="34" charset="-79"/>
                <a:sym typeface="Gill Sans" panose="020B0502020104020203" pitchFamily="34" charset="-79"/>
              </a:defRPr>
            </a:lvl9pPr>
          </a:lstStyle>
          <a:p>
            <a:pPr algn="ctr" eaLnBrk="1"/>
            <a:r>
              <a:rPr lang="en-US" altLang="en-US" dirty="0">
                <a:latin typeface="Helvetica Neue" panose="02000503000000020004" pitchFamily="2" charset="0"/>
                <a:sym typeface="Helvetica Neue" panose="02000503000000020004" pitchFamily="2" charset="0"/>
              </a:rPr>
              <a:t>Cheaters caught: 0</a:t>
            </a:r>
          </a:p>
          <a:p>
            <a:pPr algn="ctr" eaLnBrk="1"/>
            <a:r>
              <a:rPr lang="en-US" altLang="en-US" dirty="0">
                <a:latin typeface="Helvetica Neue" panose="02000503000000020004" pitchFamily="2" charset="0"/>
                <a:sym typeface="Helvetica Neue" panose="02000503000000020004" pitchFamily="2" charset="0"/>
              </a:rPr>
              <a:t>Through P4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95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print(len(num_words))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print(1 in num_words)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print(“one” in num_words)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x in num_words: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print(x,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num_words[x]</a:t>
            </a:r>
            <a:r>
              <a:t>)</a:t>
            </a:r>
          </a:p>
        </p:txBody>
      </p:sp>
      <p:sp>
        <p:nvSpPr>
          <p:cNvPr id="196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7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98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9" name="True"/>
          <p:cNvSpPr txBox="1"/>
          <p:nvPr/>
        </p:nvSpPr>
        <p:spPr>
          <a:xfrm>
            <a:off x="8060690" y="4102100"/>
            <a:ext cx="16082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True</a:t>
            </a:r>
          </a:p>
        </p:txBody>
      </p:sp>
      <p:sp>
        <p:nvSpPr>
          <p:cNvPr id="200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1" name="False (it is only checking keys, not vals)"/>
          <p:cNvSpPr txBox="1"/>
          <p:nvPr/>
        </p:nvSpPr>
        <p:spPr>
          <a:xfrm>
            <a:off x="8314690" y="5361891"/>
            <a:ext cx="418564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/>
            </a:pPr>
            <a:r>
              <a:t>False</a:t>
            </a:r>
            <a:br/>
            <a:r>
              <a:rPr sz="2400" b="0"/>
              <a:t>(it is only checking keys, not vals)</a:t>
            </a:r>
          </a:p>
        </p:txBody>
      </p:sp>
      <p:sp>
        <p:nvSpPr>
          <p:cNvPr id="202" name="2 two…"/>
          <p:cNvSpPr txBox="1"/>
          <p:nvPr/>
        </p:nvSpPr>
        <p:spPr>
          <a:xfrm>
            <a:off x="8320481" y="6894969"/>
            <a:ext cx="1614224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/>
            </a:pPr>
            <a:r>
              <a:rPr lang="en-US" dirty="0"/>
              <a:t>0</a:t>
            </a:r>
            <a:r>
              <a:rPr dirty="0"/>
              <a:t>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zero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defRPr sz="3200"/>
            </a:pPr>
            <a:r>
              <a:rPr dirty="0"/>
              <a:t>1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one</a:t>
            </a:r>
          </a:p>
          <a:p>
            <a:pPr algn="l">
              <a:defRPr sz="3200"/>
            </a:pPr>
            <a:r>
              <a:rPr lang="en-US" dirty="0"/>
              <a:t>2</a:t>
            </a:r>
            <a:r>
              <a:rPr dirty="0"/>
              <a:t> </a:t>
            </a:r>
            <a:r>
              <a:rPr lang="en-US"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two</a:t>
            </a:r>
            <a:endParaRPr dirty="0">
              <a:solidFill>
                <a:schemeClr val="accent5">
                  <a:hueOff val="-82419"/>
                  <a:satOff val="-9513"/>
                  <a:lumOff val="-16343"/>
                </a:schemeClr>
              </a:solidFill>
            </a:endParaRPr>
          </a:p>
          <a:p>
            <a:pPr algn="l">
              <a:defRPr sz="3200"/>
            </a:pPr>
            <a:r>
              <a:rPr dirty="0"/>
              <a:t>3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three</a:t>
            </a:r>
          </a:p>
        </p:txBody>
      </p:sp>
      <p:sp>
        <p:nvSpPr>
          <p:cNvPr id="203" name="Arrow"/>
          <p:cNvSpPr/>
          <p:nvPr/>
        </p:nvSpPr>
        <p:spPr>
          <a:xfrm>
            <a:off x="6697344" y="667385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06" name="Connection Line"/>
          <p:cNvSpPr/>
          <p:nvPr/>
        </p:nvSpPr>
        <p:spPr>
          <a:xfrm>
            <a:off x="4587075" y="7746983"/>
            <a:ext cx="205820" cy="886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28" h="21600" extrusionOk="0">
                <a:moveTo>
                  <a:pt x="16928" y="0"/>
                </a:moveTo>
                <a:cubicBezTo>
                  <a:pt x="-962" y="8523"/>
                  <a:pt x="-4672" y="15723"/>
                  <a:pt x="5797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05" name="you can iterate over values…"/>
          <p:cNvSpPr txBox="1"/>
          <p:nvPr/>
        </p:nvSpPr>
        <p:spPr>
          <a:xfrm>
            <a:off x="1180504" y="8641680"/>
            <a:ext cx="5030392" cy="814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you can iterate over values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by combining a </a:t>
            </a:r>
            <a:r>
              <a:rPr b="1"/>
              <a:t>for loop</a:t>
            </a:r>
            <a:r>
              <a:t> with </a:t>
            </a:r>
            <a:r>
              <a:rPr b="1"/>
              <a:t>lookup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Extracting keys and valu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Extracting keys and values</a:t>
            </a:r>
          </a:p>
        </p:txBody>
      </p:sp>
      <p:sp>
        <p:nvSpPr>
          <p:cNvPr id="209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 b="1"/>
              <a:t>type</a:t>
            </a:r>
            <a:r>
              <a:t>(num_words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.keys()</a:t>
            </a:r>
            <a:r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 b="1"/>
              <a:t>type</a:t>
            </a:r>
            <a:r>
              <a:t>(num_words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.values()</a:t>
            </a:r>
            <a:r>
              <a:t>))</a:t>
            </a:r>
          </a:p>
        </p:txBody>
      </p:sp>
      <p:sp>
        <p:nvSpPr>
          <p:cNvPr id="210" name="Arrow"/>
          <p:cNvSpPr/>
          <p:nvPr/>
        </p:nvSpPr>
        <p:spPr>
          <a:xfrm>
            <a:off x="74168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1" name="&lt;class 'dict_keys'&gt;"/>
          <p:cNvSpPr txBox="1"/>
          <p:nvPr/>
        </p:nvSpPr>
        <p:spPr>
          <a:xfrm>
            <a:off x="9063980" y="2965449"/>
            <a:ext cx="29286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'dict_keys'&gt;</a:t>
            </a:r>
          </a:p>
        </p:txBody>
      </p:sp>
      <p:sp>
        <p:nvSpPr>
          <p:cNvPr id="212" name="Arrow"/>
          <p:cNvSpPr/>
          <p:nvPr/>
        </p:nvSpPr>
        <p:spPr>
          <a:xfrm>
            <a:off x="7810500" y="38544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3" name="&lt;class 'dict_values'&gt;"/>
          <p:cNvSpPr txBox="1"/>
          <p:nvPr/>
        </p:nvSpPr>
        <p:spPr>
          <a:xfrm>
            <a:off x="9319121" y="4260849"/>
            <a:ext cx="32057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'dict_values'&gt;</a:t>
            </a:r>
          </a:p>
        </p:txBody>
      </p:sp>
      <p:sp>
        <p:nvSpPr>
          <p:cNvPr id="214" name="don’t worry about these…"/>
          <p:cNvSpPr txBox="1"/>
          <p:nvPr/>
        </p:nvSpPr>
        <p:spPr>
          <a:xfrm>
            <a:off x="8898111" y="5670549"/>
            <a:ext cx="3260378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don’t worry about these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new types, because we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can force them to be lists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Extracting keys and value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Extracting keys and values</a:t>
            </a:r>
          </a:p>
        </p:txBody>
      </p:sp>
      <p:sp>
        <p:nvSpPr>
          <p:cNvPr id="217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num_words</a:t>
            </a:r>
            <a:r>
              <a:rPr dirty="0"/>
              <a:t>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type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type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print(</a:t>
            </a:r>
            <a:r>
              <a:rPr b="1" dirty="0"/>
              <a:t>list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.keys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b="1" dirty="0"/>
              <a:t>list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 err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.values</a:t>
            </a:r>
            <a:r>
              <a:rPr dirty="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()</a:t>
            </a:r>
            <a:r>
              <a:rPr dirty="0"/>
              <a:t>))</a:t>
            </a:r>
          </a:p>
        </p:txBody>
      </p:sp>
      <p:sp>
        <p:nvSpPr>
          <p:cNvPr id="218" name="Arrow"/>
          <p:cNvSpPr/>
          <p:nvPr/>
        </p:nvSpPr>
        <p:spPr>
          <a:xfrm>
            <a:off x="74168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19" name="&lt;class 'dict_keys'&gt;"/>
          <p:cNvSpPr txBox="1"/>
          <p:nvPr/>
        </p:nvSpPr>
        <p:spPr>
          <a:xfrm>
            <a:off x="9063980" y="2965449"/>
            <a:ext cx="29286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'dict_keys'&gt;</a:t>
            </a:r>
          </a:p>
        </p:txBody>
      </p:sp>
      <p:sp>
        <p:nvSpPr>
          <p:cNvPr id="220" name="Arrow"/>
          <p:cNvSpPr/>
          <p:nvPr/>
        </p:nvSpPr>
        <p:spPr>
          <a:xfrm>
            <a:off x="7810500" y="38544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1" name="&lt;class 'dict_values'&gt;"/>
          <p:cNvSpPr txBox="1"/>
          <p:nvPr/>
        </p:nvSpPr>
        <p:spPr>
          <a:xfrm>
            <a:off x="9319121" y="4260849"/>
            <a:ext cx="32057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&lt;class 'dict_values'&gt;</a:t>
            </a:r>
          </a:p>
        </p:txBody>
      </p:sp>
      <p:sp>
        <p:nvSpPr>
          <p:cNvPr id="222" name="Arrow"/>
          <p:cNvSpPr/>
          <p:nvPr/>
        </p:nvSpPr>
        <p:spPr>
          <a:xfrm>
            <a:off x="7327900" y="5554320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3" name="[3, 1, 2, 0]"/>
          <p:cNvSpPr txBox="1"/>
          <p:nvPr/>
        </p:nvSpPr>
        <p:spPr>
          <a:xfrm>
            <a:off x="8871642" y="5953359"/>
            <a:ext cx="166231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[0, 1, 2, 3]</a:t>
            </a:r>
          </a:p>
        </p:txBody>
      </p:sp>
      <p:sp>
        <p:nvSpPr>
          <p:cNvPr id="224" name="Arrow"/>
          <p:cNvSpPr/>
          <p:nvPr/>
        </p:nvSpPr>
        <p:spPr>
          <a:xfrm>
            <a:off x="7721600" y="6849720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25" name="[“one”, “two”,     “zero”, “three”]"/>
          <p:cNvSpPr txBox="1"/>
          <p:nvPr/>
        </p:nvSpPr>
        <p:spPr>
          <a:xfrm>
            <a:off x="8964399" y="7064093"/>
            <a:ext cx="267060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[</a:t>
            </a:r>
            <a:r>
              <a:rPr lang="en-US" dirty="0"/>
              <a:t> “zero”, “one”, </a:t>
            </a:r>
          </a:p>
          <a:p>
            <a:r>
              <a:rPr lang="en-US" dirty="0"/>
              <a:t>“two”, “three”</a:t>
            </a:r>
            <a:r>
              <a:rPr dirty="0"/>
              <a:t>]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28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</p:txBody>
      </p:sp>
      <p:sp>
        <p:nvSpPr>
          <p:cNvPr id="229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0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33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39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35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36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7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38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42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) </a:t>
            </a:r>
            <a:r>
              <a:rPr>
                <a:solidFill>
                  <a:srgbClr val="929292"/>
                </a:solidFill>
              </a:rPr>
              <a:t># delete fails,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50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51" name="Connection Line"/>
          <p:cNvSpPr/>
          <p:nvPr/>
        </p:nvSpPr>
        <p:spPr>
          <a:xfrm>
            <a:off x="3567331" y="2547822"/>
            <a:ext cx="557276" cy="450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94" h="21600" extrusionOk="0">
                <a:moveTo>
                  <a:pt x="935" y="21600"/>
                </a:moveTo>
                <a:cubicBezTo>
                  <a:pt x="-2506" y="11258"/>
                  <a:pt x="3547" y="4058"/>
                  <a:pt x="1909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45" name="specify a default if…"/>
          <p:cNvSpPr txBox="1"/>
          <p:nvPr/>
        </p:nvSpPr>
        <p:spPr>
          <a:xfrm>
            <a:off x="4190007" y="20637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46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7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8" name="Dingbat X"/>
          <p:cNvSpPr/>
          <p:nvPr/>
        </p:nvSpPr>
        <p:spPr>
          <a:xfrm>
            <a:off x="322439" y="287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49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54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suffix.pop(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0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suffix[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] </a:t>
            </a:r>
            <a:r>
              <a:rPr>
                <a:solidFill>
                  <a:srgbClr val="929292"/>
                </a:solidFill>
              </a:rPr>
              <a:t># lookup fails because no key 4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929292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suffix.get(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4</a:t>
            </a:r>
            <a:r>
              <a:t>, “th”) </a:t>
            </a:r>
            <a:r>
              <a:rPr>
                <a:solidFill>
                  <a:srgbClr val="929292"/>
                </a:solidFill>
              </a:rPr>
              <a:t># returns “th” because no key 4</a:t>
            </a:r>
          </a:p>
        </p:txBody>
      </p:sp>
      <p:sp>
        <p:nvSpPr>
          <p:cNvPr id="262" name="Connection Line"/>
          <p:cNvSpPr/>
          <p:nvPr/>
        </p:nvSpPr>
        <p:spPr>
          <a:xfrm>
            <a:off x="4335240" y="6046672"/>
            <a:ext cx="182620" cy="1050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982" h="21600" extrusionOk="0">
                <a:moveTo>
                  <a:pt x="5532" y="0"/>
                </a:moveTo>
                <a:cubicBezTo>
                  <a:pt x="-4618" y="9508"/>
                  <a:pt x="-801" y="16708"/>
                  <a:pt x="16982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3" name="Connection Line"/>
          <p:cNvSpPr/>
          <p:nvPr/>
        </p:nvSpPr>
        <p:spPr>
          <a:xfrm>
            <a:off x="4456331" y="2547822"/>
            <a:ext cx="557276" cy="450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94" h="21600" extrusionOk="0">
                <a:moveTo>
                  <a:pt x="935" y="21600"/>
                </a:moveTo>
                <a:cubicBezTo>
                  <a:pt x="-2506" y="11258"/>
                  <a:pt x="3547" y="4058"/>
                  <a:pt x="19094" y="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57" name="specify a default if…"/>
          <p:cNvSpPr txBox="1"/>
          <p:nvPr/>
        </p:nvSpPr>
        <p:spPr>
          <a:xfrm>
            <a:off x="5079007" y="20637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  <p:sp>
        <p:nvSpPr>
          <p:cNvPr id="258" name="Dingbat Check"/>
          <p:cNvSpPr/>
          <p:nvPr/>
        </p:nvSpPr>
        <p:spPr>
          <a:xfrm>
            <a:off x="250929" y="2810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59" name="Dingbat Check"/>
          <p:cNvSpPr/>
          <p:nvPr/>
        </p:nvSpPr>
        <p:spPr>
          <a:xfrm>
            <a:off x="250929" y="5477596"/>
            <a:ext cx="730336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0" name="Dingbat X"/>
          <p:cNvSpPr/>
          <p:nvPr/>
        </p:nvSpPr>
        <p:spPr>
          <a:xfrm>
            <a:off x="322439" y="4144096"/>
            <a:ext cx="587315" cy="69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1" name="specify a default if…"/>
          <p:cNvSpPr txBox="1"/>
          <p:nvPr/>
        </p:nvSpPr>
        <p:spPr>
          <a:xfrm>
            <a:off x="3453407" y="7131050"/>
            <a:ext cx="261818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specify a default if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key cannot be found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faults with get and pop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Defaults with get and pop</a:t>
            </a:r>
          </a:p>
        </p:txBody>
      </p:sp>
      <p:sp>
        <p:nvSpPr>
          <p:cNvPr id="266" name="suffix = {1:“st”, 2:”nd”, 3:”rd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suffix = {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  <a:r>
              <a:t>:“st”,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</a:t>
            </a:r>
            <a:r>
              <a:t>:”nd”,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3</a:t>
            </a:r>
            <a:r>
              <a:t>:”rd”}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num in range(6):</a:t>
            </a:r>
            <a:br/>
            <a:r>
              <a:t>    print(str(num) +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suffix.get(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num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,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“th”</a:t>
            </a:r>
            <a:r>
              <a:t>))</a:t>
            </a:r>
          </a:p>
        </p:txBody>
      </p:sp>
      <p:sp>
        <p:nvSpPr>
          <p:cNvPr id="267" name="Arrow"/>
          <p:cNvSpPr/>
          <p:nvPr/>
        </p:nvSpPr>
        <p:spPr>
          <a:xfrm rot="5400000">
            <a:off x="4635896" y="3423146"/>
            <a:ext cx="1270001" cy="3251994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268" name="0th…"/>
          <p:cNvSpPr txBox="1"/>
          <p:nvPr/>
        </p:nvSpPr>
        <p:spPr>
          <a:xfrm>
            <a:off x="4903155" y="5924550"/>
            <a:ext cx="774056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0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  <a:p>
            <a:pPr algn="l"/>
            <a:r>
              <a:t>1st</a:t>
            </a:r>
          </a:p>
          <a:p>
            <a:pPr algn="l"/>
            <a:r>
              <a:t>2nd</a:t>
            </a:r>
          </a:p>
          <a:p>
            <a:pPr algn="l"/>
            <a:r>
              <a:t>3rd</a:t>
            </a:r>
          </a:p>
          <a:p>
            <a:pPr algn="l"/>
            <a:r>
              <a:t>4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  <a:p>
            <a:pPr algn="l"/>
            <a:r>
              <a:t>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th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271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Dictionary Ops</a:t>
            </a:r>
          </a:p>
          <a:p>
            <a:pPr marL="0" lvl="5" indent="0">
              <a:buSzTx/>
              <a:buNone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Binning (dict of list)</a:t>
            </a:r>
          </a:p>
          <a:p>
            <a:pPr marL="0" lvl="5" indent="0">
              <a:buSzTx/>
              <a:buNone/>
            </a:pPr>
            <a:r>
              <a:t>Table Representation (list of dict)</a:t>
            </a:r>
          </a:p>
          <a:p>
            <a:pPr marL="0" indent="0">
              <a:buSzTx/>
              <a:buNone/>
            </a:pPr>
            <a:r>
              <a:t>Probability Tables and Markov Chains (dict of dict)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276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74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5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79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77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78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282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280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81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283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284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285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286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290" name="Connection Line"/>
          <p:cNvSpPr/>
          <p:nvPr/>
        </p:nvSpPr>
        <p:spPr>
          <a:xfrm>
            <a:off x="2100791" y="2875491"/>
            <a:ext cx="1326209" cy="1893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057" y="1913"/>
                  <a:pt x="20257" y="9113"/>
                  <a:pt x="21600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1" name="Connection Line"/>
          <p:cNvSpPr/>
          <p:nvPr/>
        </p:nvSpPr>
        <p:spPr>
          <a:xfrm>
            <a:off x="2100791" y="2748491"/>
            <a:ext cx="4025157" cy="2077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960" y="403"/>
                  <a:pt x="14160" y="7603"/>
                  <a:pt x="21600" y="21600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92" name="Connection Line"/>
          <p:cNvSpPr/>
          <p:nvPr/>
        </p:nvSpPr>
        <p:spPr>
          <a:xfrm>
            <a:off x="2100791" y="2610693"/>
            <a:ext cx="7094092" cy="24244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09" extrusionOk="0">
                <a:moveTo>
                  <a:pt x="0" y="92"/>
                </a:moveTo>
                <a:cubicBezTo>
                  <a:pt x="11755" y="-891"/>
                  <a:pt x="18955" y="5981"/>
                  <a:pt x="21600" y="20709"/>
                </a:cubicBezTo>
              </a:path>
            </a:pathLst>
          </a:cu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"/>
          <p:cNvSpPr/>
          <p:nvPr/>
        </p:nvSpPr>
        <p:spPr>
          <a:xfrm>
            <a:off x="9502378" y="43173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3" name="Rectangle"/>
          <p:cNvSpPr/>
          <p:nvPr/>
        </p:nvSpPr>
        <p:spPr>
          <a:xfrm>
            <a:off x="9502378" y="48380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4" name="Rectangle"/>
          <p:cNvSpPr/>
          <p:nvPr/>
        </p:nvSpPr>
        <p:spPr>
          <a:xfrm>
            <a:off x="9502378" y="3796655"/>
            <a:ext cx="2547214" cy="42802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25" name="Learning Objectives Toda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Learning Objectives Today</a:t>
            </a:r>
          </a:p>
        </p:txBody>
      </p:sp>
      <p:sp>
        <p:nvSpPr>
          <p:cNvPr id="126" name="More dictionary operation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726116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More dictionary operations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len, in, for loop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d.keys(), d.values()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defaults for get and pop</a:t>
            </a:r>
          </a:p>
          <a:p>
            <a:pPr marL="0" indent="0">
              <a:buSzTx/>
              <a:buNone/>
            </a:pPr>
            <a:r>
              <a:t>Syntax for nesting (dicts inside dicts, etc)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indexing/lookup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step-by-step resolution</a:t>
            </a:r>
          </a:p>
          <a:p>
            <a:pPr marL="0" indent="0">
              <a:buSzTx/>
              <a:buNone/>
            </a:pPr>
            <a:r>
              <a:t>Understand common use cases for nesting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binning/bucketing (</a:t>
            </a:r>
            <a:r>
              <a:rPr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rPr>
              <a:t>list</a:t>
            </a:r>
            <a:r>
              <a:t> in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a more convenient table representation (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 in </a:t>
            </a:r>
            <a:r>
              <a:rPr>
                <a:solidFill>
                  <a:schemeClr val="accent1"/>
                </a:solidFill>
                <a:latin typeface="Menlo"/>
                <a:ea typeface="Menlo"/>
                <a:cs typeface="Menlo"/>
                <a:sym typeface="Menlo"/>
              </a:rPr>
              <a:t>list</a:t>
            </a:r>
            <a:r>
              <a:t>)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transition probabilities with Markov chains (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 in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Menlo"/>
                <a:ea typeface="Menlo"/>
                <a:cs typeface="Menlo"/>
                <a:sym typeface="Menlo"/>
              </a:rPr>
              <a:t>dict</a:t>
            </a:r>
            <a:r>
              <a:t>)</a:t>
            </a:r>
          </a:p>
        </p:txBody>
      </p:sp>
      <p:sp>
        <p:nvSpPr>
          <p:cNvPr id="136" name="Connection Line"/>
          <p:cNvSpPr/>
          <p:nvPr/>
        </p:nvSpPr>
        <p:spPr>
          <a:xfrm>
            <a:off x="10334847" y="7348124"/>
            <a:ext cx="1033134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56" h="20105" extrusionOk="0">
                <a:moveTo>
                  <a:pt x="0" y="283"/>
                </a:moveTo>
                <a:cubicBezTo>
                  <a:pt x="14749" y="-1495"/>
                  <a:pt x="21600" y="5112"/>
                  <a:pt x="20552" y="20105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28" name="we’ll generate random…"/>
          <p:cNvSpPr txBox="1"/>
          <p:nvPr/>
        </p:nvSpPr>
        <p:spPr>
          <a:xfrm>
            <a:off x="9377994" y="8210550"/>
            <a:ext cx="2962425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we’ll generate random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English-like texts</a:t>
            </a:r>
          </a:p>
        </p:txBody>
      </p:sp>
      <p:sp>
        <p:nvSpPr>
          <p:cNvPr id="137" name="Connection Line"/>
          <p:cNvSpPr/>
          <p:nvPr/>
        </p:nvSpPr>
        <p:spPr>
          <a:xfrm>
            <a:off x="439879" y="6464595"/>
            <a:ext cx="729702" cy="1495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157" y="0"/>
                </a:moveTo>
                <a:cubicBezTo>
                  <a:pt x="-5400" y="4279"/>
                  <a:pt x="-5386" y="11479"/>
                  <a:pt x="16200" y="21600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130" name="one of the most common…"/>
          <p:cNvSpPr txBox="1"/>
          <p:nvPr/>
        </p:nvSpPr>
        <p:spPr>
          <a:xfrm>
            <a:off x="972914" y="7905750"/>
            <a:ext cx="3362772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one of the most common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data analysis tasks</a:t>
            </a:r>
          </a:p>
        </p:txBody>
      </p:sp>
      <p:sp>
        <p:nvSpPr>
          <p:cNvPr id="131" name="Rectangle"/>
          <p:cNvSpPr/>
          <p:nvPr/>
        </p:nvSpPr>
        <p:spPr>
          <a:xfrm>
            <a:off x="9436100" y="3663950"/>
            <a:ext cx="2799954" cy="185310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32" name="list"/>
          <p:cNvSpPr txBox="1"/>
          <p:nvPr/>
        </p:nvSpPr>
        <p:spPr>
          <a:xfrm>
            <a:off x="9407078" y="3244849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list</a:t>
            </a:r>
          </a:p>
        </p:txBody>
      </p:sp>
      <p:sp>
        <p:nvSpPr>
          <p:cNvPr id="133" name="dict"/>
          <p:cNvSpPr txBox="1"/>
          <p:nvPr/>
        </p:nvSpPr>
        <p:spPr>
          <a:xfrm>
            <a:off x="9454058" y="37655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sp>
        <p:nvSpPr>
          <p:cNvPr id="134" name="dict"/>
          <p:cNvSpPr txBox="1"/>
          <p:nvPr/>
        </p:nvSpPr>
        <p:spPr>
          <a:xfrm>
            <a:off x="9454058" y="42862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  <p:sp>
        <p:nvSpPr>
          <p:cNvPr id="135" name="dict"/>
          <p:cNvSpPr txBox="1"/>
          <p:nvPr/>
        </p:nvSpPr>
        <p:spPr>
          <a:xfrm>
            <a:off x="9454058" y="4806949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297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295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6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0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298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299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01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02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04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05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06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07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08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09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314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312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13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17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15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16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20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18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19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21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22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23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24" name="Rectangle"/>
          <p:cNvSpPr/>
          <p:nvPr/>
        </p:nvSpPr>
        <p:spPr>
          <a:xfrm>
            <a:off x="5109348" y="2463800"/>
            <a:ext cx="2659957" cy="435659"/>
          </a:xfrm>
          <a:prstGeom prst="rect">
            <a:avLst/>
          </a:prstGeom>
          <a:solidFill>
            <a:schemeClr val="accent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5" name="2018 | 100mph | ..."/>
          <p:cNvSpPr txBox="1"/>
          <p:nvPr/>
        </p:nvSpPr>
        <p:spPr>
          <a:xfrm>
            <a:off x="5230097" y="2453029"/>
            <a:ext cx="24184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2018 | 100mph | ...</a:t>
            </a:r>
          </a:p>
        </p:txBody>
      </p:sp>
      <p:sp>
        <p:nvSpPr>
          <p:cNvPr id="326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27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28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29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332" name="Group"/>
          <p:cNvGrpSpPr/>
          <p:nvPr/>
        </p:nvGrpSpPr>
        <p:grpSpPr>
          <a:xfrm>
            <a:off x="7234748" y="2173895"/>
            <a:ext cx="2425413" cy="950226"/>
            <a:chOff x="0" y="0"/>
            <a:chExt cx="2425412" cy="950225"/>
          </a:xfrm>
        </p:grpSpPr>
        <p:sp>
          <p:nvSpPr>
            <p:cNvPr id="330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1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roup"/>
          <p:cNvGrpSpPr/>
          <p:nvPr/>
        </p:nvGrpSpPr>
        <p:grpSpPr>
          <a:xfrm rot="19354677">
            <a:off x="5604648" y="4307495"/>
            <a:ext cx="4550814" cy="950226"/>
            <a:chOff x="0" y="0"/>
            <a:chExt cx="4550812" cy="950225"/>
          </a:xfrm>
        </p:grpSpPr>
        <p:sp>
          <p:nvSpPr>
            <p:cNvPr id="334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35" name="2018 | 100mph | ..."/>
            <p:cNvSpPr txBox="1"/>
            <p:nvPr/>
          </p:nvSpPr>
          <p:spPr>
            <a:xfrm>
              <a:off x="120749" y="279134"/>
              <a:ext cx="2418458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2018 | 100mph | ...</a:t>
              </a:r>
            </a:p>
          </p:txBody>
        </p:sp>
        <p:grpSp>
          <p:nvGrpSpPr>
            <p:cNvPr id="338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336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337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340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343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341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42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46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44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45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49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47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48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50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51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52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53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54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55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56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"/>
          <p:cNvGrpSpPr/>
          <p:nvPr/>
        </p:nvGrpSpPr>
        <p:grpSpPr>
          <a:xfrm rot="20517927">
            <a:off x="6774724" y="2366312"/>
            <a:ext cx="2425414" cy="950226"/>
            <a:chOff x="0" y="0"/>
            <a:chExt cx="2425412" cy="950225"/>
          </a:xfrm>
        </p:grpSpPr>
        <p:sp>
          <p:nvSpPr>
            <p:cNvPr id="358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59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61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364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362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63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67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65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66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70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68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69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71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72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73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74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75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76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77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382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380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81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85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383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84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388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386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87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389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390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391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392" name="Rectangle"/>
          <p:cNvSpPr/>
          <p:nvPr/>
        </p:nvSpPr>
        <p:spPr>
          <a:xfrm>
            <a:off x="5109348" y="2463800"/>
            <a:ext cx="2659957" cy="435659"/>
          </a:xfrm>
          <a:prstGeom prst="rect">
            <a:avLst/>
          </a:prstGeom>
          <a:solidFill>
            <a:schemeClr val="accent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3" name="2019 | 95mph | ..."/>
          <p:cNvSpPr txBox="1"/>
          <p:nvPr/>
        </p:nvSpPr>
        <p:spPr>
          <a:xfrm>
            <a:off x="5306297" y="2453029"/>
            <a:ext cx="22660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2019 | 95mph | ...</a:t>
            </a:r>
          </a:p>
        </p:txBody>
      </p:sp>
      <p:sp>
        <p:nvSpPr>
          <p:cNvPr id="394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395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396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397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400" name="Group"/>
          <p:cNvGrpSpPr/>
          <p:nvPr/>
        </p:nvGrpSpPr>
        <p:grpSpPr>
          <a:xfrm>
            <a:off x="7234748" y="2173895"/>
            <a:ext cx="2425413" cy="950226"/>
            <a:chOff x="0" y="0"/>
            <a:chExt cx="2425412" cy="950225"/>
          </a:xfrm>
        </p:grpSpPr>
        <p:sp>
          <p:nvSpPr>
            <p:cNvPr id="398" name="Hand"/>
            <p:cNvSpPr/>
            <p:nvPr/>
          </p:nvSpPr>
          <p:spPr>
            <a:xfrm rot="15663801">
              <a:off x="226086" y="-89119"/>
              <a:ext cx="784451" cy="1128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4" h="21598" extrusionOk="0">
                  <a:moveTo>
                    <a:pt x="9241" y="0"/>
                  </a:moveTo>
                  <a:cubicBezTo>
                    <a:pt x="8623" y="3"/>
                    <a:pt x="8010" y="322"/>
                    <a:pt x="8004" y="946"/>
                  </a:cubicBezTo>
                  <a:cubicBezTo>
                    <a:pt x="7999" y="1470"/>
                    <a:pt x="7929" y="8910"/>
                    <a:pt x="7929" y="8910"/>
                  </a:cubicBezTo>
                  <a:cubicBezTo>
                    <a:pt x="7929" y="8910"/>
                    <a:pt x="7499" y="8974"/>
                    <a:pt x="7399" y="8974"/>
                  </a:cubicBezTo>
                  <a:cubicBezTo>
                    <a:pt x="7399" y="8974"/>
                    <a:pt x="5801" y="2575"/>
                    <a:pt x="5675" y="1884"/>
                  </a:cubicBezTo>
                  <a:cubicBezTo>
                    <a:pt x="5460" y="700"/>
                    <a:pt x="3262" y="854"/>
                    <a:pt x="3420" y="2122"/>
                  </a:cubicBezTo>
                  <a:cubicBezTo>
                    <a:pt x="3487" y="2667"/>
                    <a:pt x="4637" y="9621"/>
                    <a:pt x="4637" y="9621"/>
                  </a:cubicBezTo>
                  <a:lnTo>
                    <a:pt x="4100" y="9812"/>
                  </a:lnTo>
                  <a:cubicBezTo>
                    <a:pt x="4100" y="9812"/>
                    <a:pt x="2546" y="6213"/>
                    <a:pt x="2124" y="5128"/>
                  </a:cubicBezTo>
                  <a:cubicBezTo>
                    <a:pt x="1683" y="3995"/>
                    <a:pt x="-325" y="4416"/>
                    <a:pt x="45" y="5576"/>
                  </a:cubicBezTo>
                  <a:cubicBezTo>
                    <a:pt x="204" y="6073"/>
                    <a:pt x="930" y="9056"/>
                    <a:pt x="1691" y="11289"/>
                  </a:cubicBezTo>
                  <a:cubicBezTo>
                    <a:pt x="1612" y="16115"/>
                    <a:pt x="3291" y="17160"/>
                    <a:pt x="3675" y="19027"/>
                  </a:cubicBezTo>
                  <a:cubicBezTo>
                    <a:pt x="3899" y="20117"/>
                    <a:pt x="3791" y="21598"/>
                    <a:pt x="3791" y="21598"/>
                  </a:cubicBezTo>
                  <a:lnTo>
                    <a:pt x="13296" y="21598"/>
                  </a:lnTo>
                  <a:cubicBezTo>
                    <a:pt x="13296" y="18355"/>
                    <a:pt x="17266" y="16479"/>
                    <a:pt x="18181" y="15015"/>
                  </a:cubicBezTo>
                  <a:cubicBezTo>
                    <a:pt x="18213" y="14964"/>
                    <a:pt x="19620" y="12585"/>
                    <a:pt x="20198" y="11608"/>
                  </a:cubicBezTo>
                  <a:cubicBezTo>
                    <a:pt x="20356" y="11341"/>
                    <a:pt x="20444" y="11057"/>
                    <a:pt x="20458" y="10768"/>
                  </a:cubicBezTo>
                  <a:cubicBezTo>
                    <a:pt x="20485" y="10213"/>
                    <a:pt x="20558" y="9282"/>
                    <a:pt x="20735" y="9028"/>
                  </a:cubicBezTo>
                  <a:cubicBezTo>
                    <a:pt x="21275" y="8248"/>
                    <a:pt x="21229" y="7659"/>
                    <a:pt x="19813" y="7927"/>
                  </a:cubicBezTo>
                  <a:cubicBezTo>
                    <a:pt x="18121" y="8247"/>
                    <a:pt x="17427" y="10409"/>
                    <a:pt x="17427" y="10409"/>
                  </a:cubicBezTo>
                  <a:lnTo>
                    <a:pt x="16041" y="12125"/>
                  </a:lnTo>
                  <a:lnTo>
                    <a:pt x="15280" y="12313"/>
                  </a:lnTo>
                  <a:lnTo>
                    <a:pt x="14521" y="9417"/>
                  </a:lnTo>
                  <a:cubicBezTo>
                    <a:pt x="14521" y="9417"/>
                    <a:pt x="14899" y="2984"/>
                    <a:pt x="15008" y="1961"/>
                  </a:cubicBezTo>
                  <a:cubicBezTo>
                    <a:pt x="15120" y="912"/>
                    <a:pt x="13017" y="708"/>
                    <a:pt x="12778" y="1791"/>
                  </a:cubicBezTo>
                  <a:cubicBezTo>
                    <a:pt x="12639" y="2422"/>
                    <a:pt x="11563" y="7848"/>
                    <a:pt x="11333" y="8824"/>
                  </a:cubicBezTo>
                  <a:lnTo>
                    <a:pt x="10797" y="8800"/>
                  </a:lnTo>
                  <a:cubicBezTo>
                    <a:pt x="10797" y="8800"/>
                    <a:pt x="10538" y="1503"/>
                    <a:pt x="10513" y="956"/>
                  </a:cubicBezTo>
                  <a:cubicBezTo>
                    <a:pt x="10483" y="313"/>
                    <a:pt x="9859" y="-2"/>
                    <a:pt x="924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399" name="Rectangle"/>
            <p:cNvSpPr/>
            <p:nvPr/>
          </p:nvSpPr>
          <p:spPr>
            <a:xfrm rot="20793752">
              <a:off x="1134552" y="150204"/>
              <a:ext cx="1270001" cy="3291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roup"/>
          <p:cNvGrpSpPr/>
          <p:nvPr/>
        </p:nvGrpSpPr>
        <p:grpSpPr>
          <a:xfrm rot="18756013">
            <a:off x="8487548" y="4040795"/>
            <a:ext cx="4550814" cy="950226"/>
            <a:chOff x="0" y="0"/>
            <a:chExt cx="4550812" cy="950225"/>
          </a:xfrm>
        </p:grpSpPr>
        <p:sp>
          <p:nvSpPr>
            <p:cNvPr id="402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03" name="2019 | 95mph | ..."/>
            <p:cNvSpPr txBox="1"/>
            <p:nvPr/>
          </p:nvSpPr>
          <p:spPr>
            <a:xfrm>
              <a:off x="196949" y="279134"/>
              <a:ext cx="2266058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2019 | 95mph | ...</a:t>
              </a:r>
            </a:p>
          </p:txBody>
        </p:sp>
        <p:grpSp>
          <p:nvGrpSpPr>
            <p:cNvPr id="406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404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05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408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411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409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10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14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412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13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415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16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18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419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420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421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422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423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24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roup"/>
          <p:cNvGrpSpPr/>
          <p:nvPr/>
        </p:nvGrpSpPr>
        <p:grpSpPr>
          <a:xfrm rot="18756013">
            <a:off x="8487548" y="4040795"/>
            <a:ext cx="4550814" cy="950226"/>
            <a:chOff x="0" y="0"/>
            <a:chExt cx="4550812" cy="950225"/>
          </a:xfrm>
        </p:grpSpPr>
        <p:sp>
          <p:nvSpPr>
            <p:cNvPr id="426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27" name="2019 | 95mph | ..."/>
            <p:cNvSpPr txBox="1"/>
            <p:nvPr/>
          </p:nvSpPr>
          <p:spPr>
            <a:xfrm>
              <a:off x="196949" y="279134"/>
              <a:ext cx="2266058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2019 | 95mph | ...</a:t>
              </a:r>
            </a:p>
          </p:txBody>
        </p:sp>
        <p:grpSp>
          <p:nvGrpSpPr>
            <p:cNvPr id="430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428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29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432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435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433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34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38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436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37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41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439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40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42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443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444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445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446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447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8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49" name="list"/>
          <p:cNvSpPr txBox="1"/>
          <p:nvPr/>
        </p:nvSpPr>
        <p:spPr>
          <a:xfrm>
            <a:off x="3031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50" name="list"/>
          <p:cNvSpPr txBox="1"/>
          <p:nvPr/>
        </p:nvSpPr>
        <p:spPr>
          <a:xfrm>
            <a:off x="6206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51" name="list"/>
          <p:cNvSpPr txBox="1"/>
          <p:nvPr/>
        </p:nvSpPr>
        <p:spPr>
          <a:xfrm>
            <a:off x="9381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Rectangle"/>
          <p:cNvSpPr/>
          <p:nvPr/>
        </p:nvSpPr>
        <p:spPr>
          <a:xfrm>
            <a:off x="1714500" y="4303414"/>
            <a:ext cx="9474746" cy="4370587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grpSp>
        <p:nvGrpSpPr>
          <p:cNvPr id="459" name="Group"/>
          <p:cNvGrpSpPr/>
          <p:nvPr/>
        </p:nvGrpSpPr>
        <p:grpSpPr>
          <a:xfrm rot="18756013">
            <a:off x="8487548" y="4040795"/>
            <a:ext cx="4550814" cy="950226"/>
            <a:chOff x="0" y="0"/>
            <a:chExt cx="4550812" cy="950225"/>
          </a:xfrm>
        </p:grpSpPr>
        <p:sp>
          <p:nvSpPr>
            <p:cNvPr id="454" name="Rectangle"/>
            <p:cNvSpPr/>
            <p:nvPr/>
          </p:nvSpPr>
          <p:spPr>
            <a:xfrm>
              <a:off x="0" y="289904"/>
              <a:ext cx="2659956" cy="435660"/>
            </a:xfrm>
            <a:prstGeom prst="rect">
              <a:avLst/>
            </a:prstGeom>
            <a:solidFill>
              <a:schemeClr val="accent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55" name="2019 | 95mph | ..."/>
            <p:cNvSpPr txBox="1"/>
            <p:nvPr/>
          </p:nvSpPr>
          <p:spPr>
            <a:xfrm>
              <a:off x="196949" y="279134"/>
              <a:ext cx="2266058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/>
              </a:lvl1pPr>
            </a:lstStyle>
            <a:p>
              <a:r>
                <a:t>2019 | 95mph | ...</a:t>
              </a:r>
            </a:p>
          </p:txBody>
        </p:sp>
        <p:grpSp>
          <p:nvGrpSpPr>
            <p:cNvPr id="458" name="Group"/>
            <p:cNvGrpSpPr/>
            <p:nvPr/>
          </p:nvGrpSpPr>
          <p:grpSpPr>
            <a:xfrm>
              <a:off x="2125399" y="0"/>
              <a:ext cx="2425414" cy="950226"/>
              <a:chOff x="0" y="0"/>
              <a:chExt cx="2425412" cy="950225"/>
            </a:xfrm>
          </p:grpSpPr>
          <p:sp>
            <p:nvSpPr>
              <p:cNvPr id="456" name="Hand"/>
              <p:cNvSpPr/>
              <p:nvPr/>
            </p:nvSpPr>
            <p:spPr>
              <a:xfrm rot="15663801">
                <a:off x="226086" y="-89119"/>
                <a:ext cx="784451" cy="11284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4" h="21598" extrusionOk="0">
                    <a:moveTo>
                      <a:pt x="9241" y="0"/>
                    </a:moveTo>
                    <a:cubicBezTo>
                      <a:pt x="8623" y="3"/>
                      <a:pt x="8010" y="322"/>
                      <a:pt x="8004" y="946"/>
                    </a:cubicBezTo>
                    <a:cubicBezTo>
                      <a:pt x="7999" y="1470"/>
                      <a:pt x="7929" y="8910"/>
                      <a:pt x="7929" y="8910"/>
                    </a:cubicBezTo>
                    <a:cubicBezTo>
                      <a:pt x="7929" y="8910"/>
                      <a:pt x="7499" y="8974"/>
                      <a:pt x="7399" y="8974"/>
                    </a:cubicBezTo>
                    <a:cubicBezTo>
                      <a:pt x="7399" y="8974"/>
                      <a:pt x="5801" y="2575"/>
                      <a:pt x="5675" y="1884"/>
                    </a:cubicBezTo>
                    <a:cubicBezTo>
                      <a:pt x="5460" y="700"/>
                      <a:pt x="3262" y="854"/>
                      <a:pt x="3420" y="2122"/>
                    </a:cubicBezTo>
                    <a:cubicBezTo>
                      <a:pt x="3487" y="2667"/>
                      <a:pt x="4637" y="9621"/>
                      <a:pt x="4637" y="9621"/>
                    </a:cubicBezTo>
                    <a:lnTo>
                      <a:pt x="4100" y="9812"/>
                    </a:lnTo>
                    <a:cubicBezTo>
                      <a:pt x="4100" y="9812"/>
                      <a:pt x="2546" y="6213"/>
                      <a:pt x="2124" y="5128"/>
                    </a:cubicBezTo>
                    <a:cubicBezTo>
                      <a:pt x="1683" y="3995"/>
                      <a:pt x="-325" y="4416"/>
                      <a:pt x="45" y="5576"/>
                    </a:cubicBezTo>
                    <a:cubicBezTo>
                      <a:pt x="204" y="6073"/>
                      <a:pt x="930" y="9056"/>
                      <a:pt x="1691" y="11289"/>
                    </a:cubicBezTo>
                    <a:cubicBezTo>
                      <a:pt x="1612" y="16115"/>
                      <a:pt x="3291" y="17160"/>
                      <a:pt x="3675" y="19027"/>
                    </a:cubicBezTo>
                    <a:cubicBezTo>
                      <a:pt x="3899" y="20117"/>
                      <a:pt x="3791" y="21598"/>
                      <a:pt x="3791" y="21598"/>
                    </a:cubicBezTo>
                    <a:lnTo>
                      <a:pt x="13296" y="21598"/>
                    </a:lnTo>
                    <a:cubicBezTo>
                      <a:pt x="13296" y="18355"/>
                      <a:pt x="17266" y="16479"/>
                      <a:pt x="18181" y="15015"/>
                    </a:cubicBezTo>
                    <a:cubicBezTo>
                      <a:pt x="18213" y="14964"/>
                      <a:pt x="19620" y="12585"/>
                      <a:pt x="20198" y="11608"/>
                    </a:cubicBezTo>
                    <a:cubicBezTo>
                      <a:pt x="20356" y="11341"/>
                      <a:pt x="20444" y="11057"/>
                      <a:pt x="20458" y="10768"/>
                    </a:cubicBezTo>
                    <a:cubicBezTo>
                      <a:pt x="20485" y="10213"/>
                      <a:pt x="20558" y="9282"/>
                      <a:pt x="20735" y="9028"/>
                    </a:cubicBezTo>
                    <a:cubicBezTo>
                      <a:pt x="21275" y="8248"/>
                      <a:pt x="21229" y="7659"/>
                      <a:pt x="19813" y="7927"/>
                    </a:cubicBezTo>
                    <a:cubicBezTo>
                      <a:pt x="18121" y="8247"/>
                      <a:pt x="17427" y="10409"/>
                      <a:pt x="17427" y="10409"/>
                    </a:cubicBezTo>
                    <a:lnTo>
                      <a:pt x="16041" y="12125"/>
                    </a:lnTo>
                    <a:lnTo>
                      <a:pt x="15280" y="12313"/>
                    </a:lnTo>
                    <a:lnTo>
                      <a:pt x="14521" y="9417"/>
                    </a:lnTo>
                    <a:cubicBezTo>
                      <a:pt x="14521" y="9417"/>
                      <a:pt x="14899" y="2984"/>
                      <a:pt x="15008" y="1961"/>
                    </a:cubicBezTo>
                    <a:cubicBezTo>
                      <a:pt x="15120" y="912"/>
                      <a:pt x="13017" y="708"/>
                      <a:pt x="12778" y="1791"/>
                    </a:cubicBezTo>
                    <a:cubicBezTo>
                      <a:pt x="12639" y="2422"/>
                      <a:pt x="11563" y="7848"/>
                      <a:pt x="11333" y="8824"/>
                    </a:cubicBezTo>
                    <a:lnTo>
                      <a:pt x="10797" y="8800"/>
                    </a:lnTo>
                    <a:cubicBezTo>
                      <a:pt x="10797" y="8800"/>
                      <a:pt x="10538" y="1503"/>
                      <a:pt x="10513" y="956"/>
                    </a:cubicBezTo>
                    <a:cubicBezTo>
                      <a:pt x="10483" y="313"/>
                      <a:pt x="9859" y="-2"/>
                      <a:pt x="924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  <p:sp>
            <p:nvSpPr>
              <p:cNvPr id="457" name="Rectangle"/>
              <p:cNvSpPr/>
              <p:nvPr/>
            </p:nvSpPr>
            <p:spPr>
              <a:xfrm rot="20793752">
                <a:off x="1134552" y="150204"/>
                <a:ext cx="1270001" cy="329149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Gill Sans SemiBold"/>
                  </a:defRPr>
                </a:pPr>
                <a:endParaRPr/>
              </a:p>
            </p:txBody>
          </p:sp>
        </p:grpSp>
      </p:grpSp>
      <p:sp>
        <p:nvSpPr>
          <p:cNvPr id="460" name="Bucketing/Binning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Bucketing/Binning</a:t>
            </a:r>
          </a:p>
        </p:txBody>
      </p:sp>
      <p:grpSp>
        <p:nvGrpSpPr>
          <p:cNvPr id="463" name="Group"/>
          <p:cNvGrpSpPr/>
          <p:nvPr/>
        </p:nvGrpSpPr>
        <p:grpSpPr>
          <a:xfrm>
            <a:off x="2275248" y="5064202"/>
            <a:ext cx="2104304" cy="3308145"/>
            <a:chOff x="0" y="0"/>
            <a:chExt cx="2104302" cy="3308143"/>
          </a:xfrm>
        </p:grpSpPr>
        <p:sp>
          <p:nvSpPr>
            <p:cNvPr id="461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62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66" name="Group"/>
          <p:cNvGrpSpPr/>
          <p:nvPr/>
        </p:nvGrpSpPr>
        <p:grpSpPr>
          <a:xfrm>
            <a:off x="5450248" y="5064202"/>
            <a:ext cx="2104303" cy="3308145"/>
            <a:chOff x="0" y="0"/>
            <a:chExt cx="2104302" cy="3308143"/>
          </a:xfrm>
        </p:grpSpPr>
        <p:sp>
          <p:nvSpPr>
            <p:cNvPr id="464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65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grpSp>
        <p:nvGrpSpPr>
          <p:cNvPr id="469" name="Group"/>
          <p:cNvGrpSpPr/>
          <p:nvPr/>
        </p:nvGrpSpPr>
        <p:grpSpPr>
          <a:xfrm>
            <a:off x="8625248" y="5064202"/>
            <a:ext cx="2104303" cy="3308145"/>
            <a:chOff x="0" y="0"/>
            <a:chExt cx="2104302" cy="3308143"/>
          </a:xfrm>
        </p:grpSpPr>
        <p:sp>
          <p:nvSpPr>
            <p:cNvPr id="467" name="Paint Bucket"/>
            <p:cNvSpPr/>
            <p:nvPr/>
          </p:nvSpPr>
          <p:spPr>
            <a:xfrm>
              <a:off x="0" y="-1"/>
              <a:ext cx="2104303" cy="3308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9" extrusionOk="0">
                  <a:moveTo>
                    <a:pt x="10728" y="1"/>
                  </a:moveTo>
                  <a:cubicBezTo>
                    <a:pt x="4770" y="22"/>
                    <a:pt x="0" y="3150"/>
                    <a:pt x="0" y="6931"/>
                  </a:cubicBezTo>
                  <a:lnTo>
                    <a:pt x="0" y="9843"/>
                  </a:lnTo>
                  <a:cubicBezTo>
                    <a:pt x="0" y="9897"/>
                    <a:pt x="68" y="9946"/>
                    <a:pt x="162" y="9946"/>
                  </a:cubicBezTo>
                  <a:lnTo>
                    <a:pt x="501" y="9946"/>
                  </a:lnTo>
                  <a:cubicBezTo>
                    <a:pt x="586" y="9946"/>
                    <a:pt x="660" y="9990"/>
                    <a:pt x="660" y="10049"/>
                  </a:cubicBezTo>
                  <a:lnTo>
                    <a:pt x="660" y="10297"/>
                  </a:lnTo>
                  <a:cubicBezTo>
                    <a:pt x="660" y="10351"/>
                    <a:pt x="729" y="10400"/>
                    <a:pt x="822" y="10400"/>
                  </a:cubicBezTo>
                  <a:lnTo>
                    <a:pt x="1289" y="10400"/>
                  </a:lnTo>
                  <a:cubicBezTo>
                    <a:pt x="1374" y="10400"/>
                    <a:pt x="1451" y="10441"/>
                    <a:pt x="1451" y="10501"/>
                  </a:cubicBezTo>
                  <a:lnTo>
                    <a:pt x="1451" y="20382"/>
                  </a:lnTo>
                  <a:cubicBezTo>
                    <a:pt x="1451" y="20431"/>
                    <a:pt x="1392" y="20468"/>
                    <a:pt x="1316" y="20468"/>
                  </a:cubicBezTo>
                  <a:cubicBezTo>
                    <a:pt x="1129" y="20468"/>
                    <a:pt x="984" y="20566"/>
                    <a:pt x="984" y="20679"/>
                  </a:cubicBezTo>
                  <a:lnTo>
                    <a:pt x="984" y="21368"/>
                  </a:lnTo>
                  <a:cubicBezTo>
                    <a:pt x="984" y="21487"/>
                    <a:pt x="1137" y="21579"/>
                    <a:pt x="1316" y="21579"/>
                  </a:cubicBezTo>
                  <a:lnTo>
                    <a:pt x="20284" y="21579"/>
                  </a:lnTo>
                  <a:cubicBezTo>
                    <a:pt x="20471" y="21579"/>
                    <a:pt x="20616" y="21482"/>
                    <a:pt x="20616" y="21368"/>
                  </a:cubicBezTo>
                  <a:lnTo>
                    <a:pt x="20616" y="20679"/>
                  </a:lnTo>
                  <a:cubicBezTo>
                    <a:pt x="20616" y="20560"/>
                    <a:pt x="20463" y="20468"/>
                    <a:pt x="20284" y="20468"/>
                  </a:cubicBezTo>
                  <a:cubicBezTo>
                    <a:pt x="20208" y="20468"/>
                    <a:pt x="20149" y="20431"/>
                    <a:pt x="20149" y="20382"/>
                  </a:cubicBezTo>
                  <a:lnTo>
                    <a:pt x="20149" y="10496"/>
                  </a:lnTo>
                  <a:cubicBezTo>
                    <a:pt x="20149" y="10442"/>
                    <a:pt x="20215" y="10393"/>
                    <a:pt x="20308" y="10393"/>
                  </a:cubicBezTo>
                  <a:lnTo>
                    <a:pt x="20775" y="10393"/>
                  </a:lnTo>
                  <a:cubicBezTo>
                    <a:pt x="20860" y="10393"/>
                    <a:pt x="20937" y="10351"/>
                    <a:pt x="20937" y="10292"/>
                  </a:cubicBezTo>
                  <a:lnTo>
                    <a:pt x="20937" y="10042"/>
                  </a:lnTo>
                  <a:cubicBezTo>
                    <a:pt x="20937" y="9988"/>
                    <a:pt x="21005" y="9941"/>
                    <a:pt x="21099" y="9941"/>
                  </a:cubicBezTo>
                  <a:lnTo>
                    <a:pt x="21438" y="9941"/>
                  </a:lnTo>
                  <a:cubicBezTo>
                    <a:pt x="21523" y="9941"/>
                    <a:pt x="21600" y="9898"/>
                    <a:pt x="21600" y="9838"/>
                  </a:cubicBezTo>
                  <a:lnTo>
                    <a:pt x="21600" y="6850"/>
                  </a:lnTo>
                  <a:cubicBezTo>
                    <a:pt x="21583" y="3064"/>
                    <a:pt x="16712" y="-21"/>
                    <a:pt x="10728" y="1"/>
                  </a:cubicBezTo>
                  <a:close/>
                  <a:moveTo>
                    <a:pt x="10718" y="459"/>
                  </a:moveTo>
                  <a:cubicBezTo>
                    <a:pt x="16294" y="437"/>
                    <a:pt x="20844" y="3317"/>
                    <a:pt x="20844" y="6855"/>
                  </a:cubicBezTo>
                  <a:lnTo>
                    <a:pt x="20844" y="8630"/>
                  </a:lnTo>
                  <a:lnTo>
                    <a:pt x="20860" y="8630"/>
                  </a:lnTo>
                  <a:cubicBezTo>
                    <a:pt x="20860" y="8684"/>
                    <a:pt x="20794" y="8733"/>
                    <a:pt x="20701" y="8733"/>
                  </a:cubicBezTo>
                  <a:lnTo>
                    <a:pt x="20300" y="8733"/>
                  </a:lnTo>
                  <a:cubicBezTo>
                    <a:pt x="20216" y="8733"/>
                    <a:pt x="20139" y="8689"/>
                    <a:pt x="20139" y="8630"/>
                  </a:cubicBezTo>
                  <a:lnTo>
                    <a:pt x="20139" y="7384"/>
                  </a:lnTo>
                  <a:cubicBezTo>
                    <a:pt x="20139" y="7336"/>
                    <a:pt x="20182" y="7293"/>
                    <a:pt x="20250" y="7277"/>
                  </a:cubicBezTo>
                  <a:cubicBezTo>
                    <a:pt x="20403" y="7233"/>
                    <a:pt x="20513" y="7130"/>
                    <a:pt x="20505" y="7017"/>
                  </a:cubicBezTo>
                  <a:cubicBezTo>
                    <a:pt x="20496" y="6866"/>
                    <a:pt x="20291" y="6752"/>
                    <a:pt x="20054" y="6752"/>
                  </a:cubicBezTo>
                  <a:lnTo>
                    <a:pt x="1520" y="6752"/>
                  </a:lnTo>
                  <a:cubicBezTo>
                    <a:pt x="1282" y="6752"/>
                    <a:pt x="1077" y="6866"/>
                    <a:pt x="1069" y="7017"/>
                  </a:cubicBezTo>
                  <a:cubicBezTo>
                    <a:pt x="1060" y="7136"/>
                    <a:pt x="1171" y="7233"/>
                    <a:pt x="1323" y="7277"/>
                  </a:cubicBezTo>
                  <a:cubicBezTo>
                    <a:pt x="1391" y="7293"/>
                    <a:pt x="1435" y="7336"/>
                    <a:pt x="1435" y="7384"/>
                  </a:cubicBezTo>
                  <a:lnTo>
                    <a:pt x="1435" y="8630"/>
                  </a:lnTo>
                  <a:cubicBezTo>
                    <a:pt x="1435" y="8684"/>
                    <a:pt x="1366" y="8733"/>
                    <a:pt x="1273" y="8733"/>
                  </a:cubicBezTo>
                  <a:lnTo>
                    <a:pt x="873" y="8733"/>
                  </a:lnTo>
                  <a:cubicBezTo>
                    <a:pt x="788" y="8733"/>
                    <a:pt x="713" y="8689"/>
                    <a:pt x="713" y="8630"/>
                  </a:cubicBezTo>
                  <a:lnTo>
                    <a:pt x="713" y="6926"/>
                  </a:lnTo>
                  <a:cubicBezTo>
                    <a:pt x="713" y="3399"/>
                    <a:pt x="5167" y="481"/>
                    <a:pt x="10718" y="459"/>
                  </a:cubicBezTo>
                  <a:close/>
                  <a:moveTo>
                    <a:pt x="12458" y="7309"/>
                  </a:moveTo>
                  <a:cubicBezTo>
                    <a:pt x="14877" y="7309"/>
                    <a:pt x="15650" y="7309"/>
                    <a:pt x="18502" y="7309"/>
                  </a:cubicBezTo>
                  <a:cubicBezTo>
                    <a:pt x="18511" y="8198"/>
                    <a:pt x="18510" y="11833"/>
                    <a:pt x="18510" y="11984"/>
                  </a:cubicBezTo>
                  <a:cubicBezTo>
                    <a:pt x="18510" y="12156"/>
                    <a:pt x="18288" y="12297"/>
                    <a:pt x="18017" y="12297"/>
                  </a:cubicBezTo>
                  <a:cubicBezTo>
                    <a:pt x="17745" y="12297"/>
                    <a:pt x="17526" y="12156"/>
                    <a:pt x="17526" y="11984"/>
                  </a:cubicBezTo>
                  <a:lnTo>
                    <a:pt x="17526" y="9385"/>
                  </a:lnTo>
                  <a:cubicBezTo>
                    <a:pt x="17526" y="9175"/>
                    <a:pt x="17263" y="9007"/>
                    <a:pt x="16932" y="9007"/>
                  </a:cubicBezTo>
                  <a:cubicBezTo>
                    <a:pt x="16601" y="9007"/>
                    <a:pt x="16338" y="9175"/>
                    <a:pt x="16338" y="9385"/>
                  </a:cubicBezTo>
                  <a:cubicBezTo>
                    <a:pt x="16338" y="10140"/>
                    <a:pt x="16338" y="10738"/>
                    <a:pt x="16338" y="10797"/>
                  </a:cubicBezTo>
                  <a:cubicBezTo>
                    <a:pt x="16338" y="10970"/>
                    <a:pt x="16116" y="11111"/>
                    <a:pt x="15845" y="11111"/>
                  </a:cubicBezTo>
                  <a:cubicBezTo>
                    <a:pt x="15573" y="11111"/>
                    <a:pt x="15354" y="10970"/>
                    <a:pt x="15354" y="10797"/>
                  </a:cubicBezTo>
                  <a:lnTo>
                    <a:pt x="15354" y="9147"/>
                  </a:lnTo>
                  <a:cubicBezTo>
                    <a:pt x="15354" y="8133"/>
                    <a:pt x="14053" y="7309"/>
                    <a:pt x="12458" y="73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  <p:sp>
          <p:nvSpPr>
            <p:cNvPr id="468" name="Square"/>
            <p:cNvSpPr/>
            <p:nvPr/>
          </p:nvSpPr>
          <p:spPr>
            <a:xfrm>
              <a:off x="635587" y="1107997"/>
              <a:ext cx="1270001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/>
            </a:p>
          </p:txBody>
        </p:sp>
      </p:grpSp>
      <p:sp>
        <p:nvSpPr>
          <p:cNvPr id="470" name="2017"/>
          <p:cNvSpPr txBox="1"/>
          <p:nvPr/>
        </p:nvSpPr>
        <p:spPr>
          <a:xfrm>
            <a:off x="290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2017</a:t>
            </a:r>
          </a:p>
        </p:txBody>
      </p:sp>
      <p:sp>
        <p:nvSpPr>
          <p:cNvPr id="471" name="2018"/>
          <p:cNvSpPr txBox="1"/>
          <p:nvPr/>
        </p:nvSpPr>
        <p:spPr>
          <a:xfrm>
            <a:off x="6083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2018</a:t>
            </a:r>
          </a:p>
        </p:txBody>
      </p:sp>
      <p:sp>
        <p:nvSpPr>
          <p:cNvPr id="472" name="2019"/>
          <p:cNvSpPr txBox="1"/>
          <p:nvPr/>
        </p:nvSpPr>
        <p:spPr>
          <a:xfrm>
            <a:off x="9258002" y="6489674"/>
            <a:ext cx="83879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2019</a:t>
            </a:r>
          </a:p>
        </p:txBody>
      </p:sp>
      <p:sp>
        <p:nvSpPr>
          <p:cNvPr id="473" name="all…"/>
          <p:cNvSpPr txBox="1"/>
          <p:nvPr/>
        </p:nvSpPr>
        <p:spPr>
          <a:xfrm>
            <a:off x="1098946" y="2275229"/>
            <a:ext cx="850108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</a:t>
            </a:r>
          </a:p>
          <a:p>
            <a:r>
              <a:t>rows</a:t>
            </a:r>
          </a:p>
        </p:txBody>
      </p:sp>
      <p:sp>
        <p:nvSpPr>
          <p:cNvPr id="474" name="for…"/>
          <p:cNvSpPr/>
          <p:nvPr/>
        </p:nvSpPr>
        <p:spPr>
          <a:xfrm>
            <a:off x="3009900" y="2174855"/>
            <a:ext cx="1013548" cy="1013549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for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r>
              <a:t>loop</a:t>
            </a:r>
          </a:p>
        </p:txBody>
      </p:sp>
      <p:sp>
        <p:nvSpPr>
          <p:cNvPr id="475" name="Arrow"/>
          <p:cNvSpPr/>
          <p:nvPr/>
        </p:nvSpPr>
        <p:spPr>
          <a:xfrm>
            <a:off x="2152054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6" name="Arrow"/>
          <p:cNvSpPr/>
          <p:nvPr/>
        </p:nvSpPr>
        <p:spPr>
          <a:xfrm>
            <a:off x="4298353" y="2360383"/>
            <a:ext cx="642492" cy="642492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77" name="list"/>
          <p:cNvSpPr txBox="1"/>
          <p:nvPr/>
        </p:nvSpPr>
        <p:spPr>
          <a:xfrm>
            <a:off x="3031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78" name="list"/>
          <p:cNvSpPr txBox="1"/>
          <p:nvPr/>
        </p:nvSpPr>
        <p:spPr>
          <a:xfrm>
            <a:off x="6206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79" name="list"/>
          <p:cNvSpPr txBox="1"/>
          <p:nvPr/>
        </p:nvSpPr>
        <p:spPr>
          <a:xfrm>
            <a:off x="9381678" y="7632674"/>
            <a:ext cx="59144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list</a:t>
            </a:r>
          </a:p>
        </p:txBody>
      </p:sp>
      <p:sp>
        <p:nvSpPr>
          <p:cNvPr id="480" name="dict"/>
          <p:cNvSpPr txBox="1"/>
          <p:nvPr/>
        </p:nvSpPr>
        <p:spPr>
          <a:xfrm>
            <a:off x="1783258" y="4406874"/>
            <a:ext cx="70068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dict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83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484" name="rows = […"/>
          <p:cNvSpPr txBox="1"/>
          <p:nvPr/>
        </p:nvSpPr>
        <p:spPr>
          <a:xfrm>
            <a:off x="845393" y="4462066"/>
            <a:ext cx="3157836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    [2014, “A”, 123],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“B”, 120],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“C”, 140],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“D”, 100],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“E”, 130],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“F”, 200],</a:t>
            </a:r>
          </a:p>
          <a:p>
            <a:pPr algn="l"/>
            <a:r>
              <a:t>]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87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488" name="rows = […"/>
          <p:cNvSpPr txBox="1"/>
          <p:nvPr/>
        </p:nvSpPr>
        <p:spPr>
          <a:xfrm>
            <a:off x="845393" y="4462066"/>
            <a:ext cx="3157836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    [2014, “A”, 123],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“B”, 120],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“C”, 140],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“D”, 100],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“E”, 130],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“F”, 200],</a:t>
            </a:r>
          </a:p>
          <a:p>
            <a:pPr algn="l"/>
            <a:r>
              <a:t>]</a:t>
            </a:r>
          </a:p>
        </p:txBody>
      </p:sp>
      <p:sp>
        <p:nvSpPr>
          <p:cNvPr id="489" name="bins = {…"/>
          <p:cNvSpPr txBox="1"/>
          <p:nvPr/>
        </p:nvSpPr>
        <p:spPr>
          <a:xfrm>
            <a:off x="6120580" y="3395266"/>
            <a:ext cx="3519786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bins = {</a:t>
            </a:r>
          </a:p>
          <a:p>
            <a:pPr algn="l"/>
            <a:r>
              <a:t>    2014: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        [2014, “A”, 123],</a:t>
            </a:r>
          </a:p>
          <a:p>
            <a:pPr algn="l"/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   ]</a:t>
            </a:r>
            <a:r>
              <a:t>,</a:t>
            </a:r>
          </a:p>
          <a:p>
            <a:pPr algn="l"/>
            <a:r>
              <a:t>    2015: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“B”, 120],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“C”, 140],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“E”, 130],</a:t>
            </a:r>
          </a:p>
          <a:p>
            <a:pPr algn="l"/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   ]</a:t>
            </a:r>
            <a:r>
              <a:t>,</a:t>
            </a:r>
          </a:p>
          <a:p>
            <a:pPr algn="l"/>
            <a:r>
              <a:t>    2016: </a:t>
            </a:r>
            <a:r>
              <a:rPr>
                <a:solidFill>
                  <a:schemeClr val="accent1"/>
                </a:solidFill>
              </a:rPr>
              <a:t>[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    [2016, “D”, 100],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    [2016, “F”, 200],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]</a:t>
            </a:r>
          </a:p>
          <a:p>
            <a:pPr algn="l"/>
            <a:r>
              <a:t>}</a:t>
            </a:r>
          </a:p>
        </p:txBody>
      </p:sp>
      <p:sp>
        <p:nvSpPr>
          <p:cNvPr id="490" name="Arrow"/>
          <p:cNvSpPr/>
          <p:nvPr/>
        </p:nvSpPr>
        <p:spPr>
          <a:xfrm>
            <a:off x="4406900" y="51054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140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Dictionary Ops</a:t>
            </a:r>
          </a:p>
          <a:p>
            <a:pPr marL="0" lvl="5" indent="0">
              <a:buSzTx/>
              <a:buNone/>
            </a:pPr>
            <a:r>
              <a:t>Binning (dict of list)</a:t>
            </a:r>
          </a:p>
          <a:p>
            <a:pPr marL="0" lvl="5" indent="0">
              <a:buSzTx/>
              <a:buNone/>
            </a:pPr>
            <a:r>
              <a:t>Table Representation (list of dict)</a:t>
            </a:r>
          </a:p>
          <a:p>
            <a:pPr marL="0" indent="0">
              <a:buSzTx/>
              <a:buNone/>
            </a:pPr>
            <a:r>
              <a:t>Probability Tables and Markov Chains (dict of dict)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Bins with lists and dicts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Bins with lists and dicts</a:t>
            </a:r>
          </a:p>
        </p:txBody>
      </p:sp>
      <p:sp>
        <p:nvSpPr>
          <p:cNvPr id="493" name="all data"/>
          <p:cNvSpPr txBox="1"/>
          <p:nvPr/>
        </p:nvSpPr>
        <p:spPr>
          <a:xfrm>
            <a:off x="1725637" y="3526482"/>
            <a:ext cx="9797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data</a:t>
            </a:r>
          </a:p>
        </p:txBody>
      </p:sp>
      <p:sp>
        <p:nvSpPr>
          <p:cNvPr id="494" name="rows = […"/>
          <p:cNvSpPr txBox="1"/>
          <p:nvPr/>
        </p:nvSpPr>
        <p:spPr>
          <a:xfrm>
            <a:off x="845393" y="4462066"/>
            <a:ext cx="3157836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rows = 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    [2014, “A”, 123],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“B”, 120],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“C”, 140],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“D”, 100],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[2015, “E”, 130],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[2016, “F”, 200],</a:t>
            </a:r>
          </a:p>
          <a:p>
            <a:pPr algn="l"/>
            <a:r>
              <a:t>]</a:t>
            </a:r>
          </a:p>
        </p:txBody>
      </p:sp>
      <p:sp>
        <p:nvSpPr>
          <p:cNvPr id="495" name="bins = {…"/>
          <p:cNvSpPr txBox="1"/>
          <p:nvPr/>
        </p:nvSpPr>
        <p:spPr>
          <a:xfrm>
            <a:off x="6120580" y="3395266"/>
            <a:ext cx="3519786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bins = {</a:t>
            </a:r>
          </a:p>
          <a:p>
            <a:pPr algn="l"/>
            <a:r>
              <a:t>    2014: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        [2014, “A”, 123],</a:t>
            </a:r>
          </a:p>
          <a:p>
            <a:pPr algn="l"/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   ]</a:t>
            </a:r>
            <a:r>
              <a:t>,</a:t>
            </a:r>
          </a:p>
          <a:p>
            <a:pPr algn="l"/>
            <a:r>
              <a:t>    2015: 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[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“B”, 120],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“C”, 140],</a:t>
            </a:r>
          </a:p>
          <a:p>
            <a:pPr algn="l">
              <a:def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        [2015, “E”, 130],</a:t>
            </a:r>
          </a:p>
          <a:p>
            <a:pPr algn="l"/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    ]</a:t>
            </a:r>
            <a:r>
              <a:t>,</a:t>
            </a:r>
          </a:p>
          <a:p>
            <a:pPr algn="l"/>
            <a:r>
              <a:t>    2016: </a:t>
            </a:r>
            <a:r>
              <a:rPr>
                <a:solidFill>
                  <a:schemeClr val="accent1"/>
                </a:solidFill>
              </a:rPr>
              <a:t>[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    [2016, “D”, 100],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    [2016, “F”, 200],</a:t>
            </a:r>
          </a:p>
          <a:p>
            <a:pPr algn="l">
              <a:defRPr>
                <a:solidFill>
                  <a:schemeClr val="accent1"/>
                </a:solidFill>
              </a:defRPr>
            </a:pPr>
            <a:r>
              <a:t>    ]</a:t>
            </a:r>
          </a:p>
          <a:p>
            <a:pPr algn="l"/>
            <a:r>
              <a:t>}</a:t>
            </a:r>
          </a:p>
        </p:txBody>
      </p:sp>
      <p:sp>
        <p:nvSpPr>
          <p:cNvPr id="496" name="Arrow"/>
          <p:cNvSpPr/>
          <p:nvPr/>
        </p:nvSpPr>
        <p:spPr>
          <a:xfrm>
            <a:off x="4406900" y="510540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7" name="Arrow"/>
          <p:cNvSpPr/>
          <p:nvPr/>
        </p:nvSpPr>
        <p:spPr>
          <a:xfrm>
            <a:off x="9779000" y="3898900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8" name="Arrow"/>
          <p:cNvSpPr/>
          <p:nvPr/>
        </p:nvSpPr>
        <p:spPr>
          <a:xfrm>
            <a:off x="9779000" y="5354538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499" name="Arrow"/>
          <p:cNvSpPr/>
          <p:nvPr/>
        </p:nvSpPr>
        <p:spPr>
          <a:xfrm>
            <a:off x="9779000" y="7005538"/>
            <a:ext cx="862162" cy="771724"/>
          </a:xfrm>
          <a:prstGeom prst="rightArrow">
            <a:avLst>
              <a:gd name="adj1" fmla="val 31936"/>
              <a:gd name="adj2" fmla="val 52067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00" name="median 123"/>
          <p:cNvSpPr txBox="1"/>
          <p:nvPr/>
        </p:nvSpPr>
        <p:spPr>
          <a:xfrm>
            <a:off x="10764164" y="4056161"/>
            <a:ext cx="15418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median 123</a:t>
            </a:r>
          </a:p>
        </p:txBody>
      </p:sp>
      <p:sp>
        <p:nvSpPr>
          <p:cNvPr id="501" name="median 130"/>
          <p:cNvSpPr txBox="1"/>
          <p:nvPr/>
        </p:nvSpPr>
        <p:spPr>
          <a:xfrm>
            <a:off x="10764164" y="5503961"/>
            <a:ext cx="15418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median 130</a:t>
            </a:r>
          </a:p>
        </p:txBody>
      </p:sp>
      <p:sp>
        <p:nvSpPr>
          <p:cNvPr id="502" name="median 150"/>
          <p:cNvSpPr txBox="1"/>
          <p:nvPr/>
        </p:nvSpPr>
        <p:spPr>
          <a:xfrm>
            <a:off x="10764164" y="7154961"/>
            <a:ext cx="154186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median 150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Demo 1: Median Tornado Speed per Yea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/>
            </a:lvl1pPr>
          </a:lstStyle>
          <a:p>
            <a:r>
              <a:t>Demo 1: Median Tornado Speed per Year</a:t>
            </a:r>
          </a:p>
        </p:txBody>
      </p:sp>
      <p:sp>
        <p:nvSpPr>
          <p:cNvPr id="505" name="Goal: print median speed of tornados for each year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print </a:t>
            </a:r>
            <a:r>
              <a:rPr b="1"/>
              <a:t>median speed</a:t>
            </a:r>
            <a:r>
              <a:t> of tornados for each year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Tornado CSV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Median within each year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/>
            </a:br>
            <a:r>
              <a:rPr sz="2800"/>
              <a:t>prompt&gt; </a:t>
            </a:r>
            <a:r>
              <a:rPr sz="2800" b="1"/>
              <a:t>python tornados.py</a:t>
            </a:r>
            <a:br>
              <a:rPr sz="2800" b="1"/>
            </a:br>
            <a:r>
              <a:rPr sz="2800" b="1"/>
              <a:t>…</a:t>
            </a:r>
            <a:br>
              <a:rPr sz="2800" b="1"/>
            </a:br>
            <a:r>
              <a:rPr sz="2800" b="1"/>
              <a:t>2015: 130</a:t>
            </a:r>
            <a:br>
              <a:rPr sz="2800" b="1"/>
            </a:br>
            <a:r>
              <a:rPr sz="2800" b="1"/>
              <a:t>2016: 123</a:t>
            </a:r>
            <a:br>
              <a:rPr sz="2800" b="1"/>
            </a:br>
            <a:r>
              <a:rPr sz="2800" b="1"/>
              <a:t>2017: 90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08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Dictionary Ops</a:t>
            </a:r>
          </a:p>
          <a:p>
            <a:pPr marL="0" lvl="5" indent="0">
              <a:buSzTx/>
              <a:buNone/>
            </a:pPr>
            <a:r>
              <a:t>Binning (dict of list)</a:t>
            </a:r>
          </a:p>
          <a:p>
            <a:pPr marL="0" lvl="5" indent="0">
              <a:buSzTx/>
              <a:buNone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Table Representation (list of dict)</a:t>
            </a:r>
          </a:p>
          <a:p>
            <a:pPr marL="0" indent="0">
              <a:buSzTx/>
              <a:buNone/>
            </a:pPr>
            <a:r>
              <a:t>Probability Tables and Markov Chains (dict of dict)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able Represent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Table Representation</a:t>
            </a:r>
          </a:p>
        </p:txBody>
      </p:sp>
      <p:graphicFrame>
        <p:nvGraphicFramePr>
          <p:cNvPr id="511" name="Table"/>
          <p:cNvGraphicFramePr/>
          <p:nvPr/>
        </p:nvGraphicFramePr>
        <p:xfrm>
          <a:off x="3835400" y="2209800"/>
          <a:ext cx="5334000" cy="1818776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69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Alice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Cindy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12" name="header = [“name”, “x”, “y”]…"/>
          <p:cNvSpPr txBox="1"/>
          <p:nvPr/>
        </p:nvSpPr>
        <p:spPr>
          <a:xfrm>
            <a:off x="724768" y="5996433"/>
            <a:ext cx="480898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header = [“name”, “x”, “y”]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rows = 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[“Alice”, 30, 20],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[“Bob”,   5,  11],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[“Cindy”, -2, 50],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513" name="Line"/>
          <p:cNvSpPr/>
          <p:nvPr/>
        </p:nvSpPr>
        <p:spPr>
          <a:xfrm flipH="1">
            <a:off x="3705274" y="4313121"/>
            <a:ext cx="932544" cy="1327732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4" name="list of list representation"/>
          <p:cNvSpPr txBox="1"/>
          <p:nvPr/>
        </p:nvSpPr>
        <p:spPr>
          <a:xfrm>
            <a:off x="862037" y="4419599"/>
            <a:ext cx="31273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 representation</a:t>
            </a:r>
          </a:p>
        </p:txBody>
      </p:sp>
      <p:sp>
        <p:nvSpPr>
          <p:cNvPr id="515" name="list of dict representation"/>
          <p:cNvSpPr txBox="1"/>
          <p:nvPr/>
        </p:nvSpPr>
        <p:spPr>
          <a:xfrm>
            <a:off x="9001149" y="4419599"/>
            <a:ext cx="32321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dict representation</a:t>
            </a:r>
          </a:p>
        </p:txBody>
      </p:sp>
      <p:sp>
        <p:nvSpPr>
          <p:cNvPr id="516" name="Line"/>
          <p:cNvSpPr/>
          <p:nvPr/>
        </p:nvSpPr>
        <p:spPr>
          <a:xfrm>
            <a:off x="8193817" y="4349058"/>
            <a:ext cx="1260060" cy="126006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17" name="[…"/>
          <p:cNvSpPr txBox="1"/>
          <p:nvPr/>
        </p:nvSpPr>
        <p:spPr>
          <a:xfrm>
            <a:off x="6604868" y="5907146"/>
            <a:ext cx="6317990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{“name”:“Alice”, “x”:30, “y”:20”},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{“name”:“Bob”,   “x”:5,  “y”:11”},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{“name”:“Cindy”, “x”:-2, “y”:50”},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able Represent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Table Representation</a:t>
            </a:r>
          </a:p>
        </p:txBody>
      </p:sp>
      <p:graphicFrame>
        <p:nvGraphicFramePr>
          <p:cNvPr id="520" name="Table"/>
          <p:cNvGraphicFramePr/>
          <p:nvPr/>
        </p:nvGraphicFramePr>
        <p:xfrm>
          <a:off x="3835400" y="2209800"/>
          <a:ext cx="5334000" cy="1818776"/>
        </p:xfrm>
        <a:graphic>
          <a:graphicData uri="http://schemas.openxmlformats.org/drawingml/2006/table">
            <a:tbl>
              <a:tblPr firstRow="1">
                <a:tableStyleId>{2708684C-4D16-4618-839F-0558EEFCDFE6}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469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Alice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30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20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Bob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11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69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Cindy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-2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1" name="header = [“name”, “x”, “y”]…"/>
          <p:cNvSpPr txBox="1"/>
          <p:nvPr/>
        </p:nvSpPr>
        <p:spPr>
          <a:xfrm>
            <a:off x="724768" y="5996433"/>
            <a:ext cx="480898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header = [“name”, “x”, “y”]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rows = 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[“Alice”, 30, 20],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[“Bob”,   5,  11],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  [“Cindy”, -2,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t>],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522" name="Line"/>
          <p:cNvSpPr/>
          <p:nvPr/>
        </p:nvSpPr>
        <p:spPr>
          <a:xfrm flipH="1">
            <a:off x="3705274" y="4313121"/>
            <a:ext cx="932544" cy="1327732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3" name="list of list representation"/>
          <p:cNvSpPr txBox="1"/>
          <p:nvPr/>
        </p:nvSpPr>
        <p:spPr>
          <a:xfrm>
            <a:off x="862037" y="4419599"/>
            <a:ext cx="31273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list representation</a:t>
            </a:r>
          </a:p>
        </p:txBody>
      </p:sp>
      <p:sp>
        <p:nvSpPr>
          <p:cNvPr id="524" name="list of dict representation"/>
          <p:cNvSpPr txBox="1"/>
          <p:nvPr/>
        </p:nvSpPr>
        <p:spPr>
          <a:xfrm>
            <a:off x="9001149" y="4419599"/>
            <a:ext cx="32321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list of dict representation</a:t>
            </a:r>
          </a:p>
        </p:txBody>
      </p:sp>
      <p:sp>
        <p:nvSpPr>
          <p:cNvPr id="525" name="Line"/>
          <p:cNvSpPr/>
          <p:nvPr/>
        </p:nvSpPr>
        <p:spPr>
          <a:xfrm>
            <a:off x="8193817" y="4349058"/>
            <a:ext cx="1260060" cy="126006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26" name="[…"/>
          <p:cNvSpPr txBox="1"/>
          <p:nvPr/>
        </p:nvSpPr>
        <p:spPr>
          <a:xfrm>
            <a:off x="6604868" y="5907146"/>
            <a:ext cx="6317990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[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{“name”:“Alice”, “x”:30, “y”:20”},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{“name”:“Bob”,   “x”:5,  “y”:11”},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  {“name”:“Cindy”, “x”:-2, “y”: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  <a:r>
              <a:t>”},</a:t>
            </a:r>
          </a:p>
          <a:p>
            <a:pPr algn="l">
              <a:defRPr sz="2200" b="0">
                <a:latin typeface="Courier"/>
                <a:ea typeface="Courier"/>
                <a:cs typeface="Courier"/>
                <a:sym typeface="Courier"/>
              </a:defRPr>
            </a:pPr>
            <a:r>
              <a:t>]</a:t>
            </a:r>
          </a:p>
        </p:txBody>
      </p:sp>
      <p:sp>
        <p:nvSpPr>
          <p:cNvPr id="527" name="rows[2][header.index(“y”)]"/>
          <p:cNvSpPr txBox="1"/>
          <p:nvPr/>
        </p:nvSpPr>
        <p:spPr>
          <a:xfrm>
            <a:off x="524123" y="8434815"/>
            <a:ext cx="486995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rows[2][header.index(“y”)]</a:t>
            </a:r>
          </a:p>
        </p:txBody>
      </p:sp>
      <p:sp>
        <p:nvSpPr>
          <p:cNvPr id="528" name="rows[2][“y”]"/>
          <p:cNvSpPr txBox="1"/>
          <p:nvPr/>
        </p:nvSpPr>
        <p:spPr>
          <a:xfrm>
            <a:off x="8609254" y="8434815"/>
            <a:ext cx="230921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rows[2][“y”]</a:t>
            </a:r>
          </a:p>
        </p:txBody>
      </p:sp>
      <p:sp>
        <p:nvSpPr>
          <p:cNvPr id="529" name="Oval"/>
          <p:cNvSpPr/>
          <p:nvPr/>
        </p:nvSpPr>
        <p:spPr>
          <a:xfrm>
            <a:off x="7810500" y="3586263"/>
            <a:ext cx="966292" cy="423266"/>
          </a:xfrm>
          <a:prstGeom prst="ellipse">
            <a:avLst/>
          </a:prstGeom>
          <a:ln w="381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0" name="2"/>
          <p:cNvSpPr txBox="1"/>
          <p:nvPr/>
        </p:nvSpPr>
        <p:spPr>
          <a:xfrm>
            <a:off x="742950" y="73278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1" name="Line"/>
          <p:cNvSpPr/>
          <p:nvPr/>
        </p:nvSpPr>
        <p:spPr>
          <a:xfrm>
            <a:off x="1079500" y="7556500"/>
            <a:ext cx="283769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2" name="2"/>
          <p:cNvSpPr txBox="1"/>
          <p:nvPr/>
        </p:nvSpPr>
        <p:spPr>
          <a:xfrm>
            <a:off x="6292850" y="69214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3" name="Line"/>
          <p:cNvSpPr/>
          <p:nvPr/>
        </p:nvSpPr>
        <p:spPr>
          <a:xfrm>
            <a:off x="6629400" y="7150100"/>
            <a:ext cx="283769" cy="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4" name="&quot;y&quot;"/>
          <p:cNvSpPr txBox="1"/>
          <p:nvPr/>
        </p:nvSpPr>
        <p:spPr>
          <a:xfrm>
            <a:off x="11795100" y="7543799"/>
            <a:ext cx="4636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"y"</a:t>
            </a:r>
          </a:p>
        </p:txBody>
      </p:sp>
      <p:sp>
        <p:nvSpPr>
          <p:cNvPr id="535" name="Line"/>
          <p:cNvSpPr/>
          <p:nvPr/>
        </p:nvSpPr>
        <p:spPr>
          <a:xfrm flipV="1">
            <a:off x="12026900" y="7353299"/>
            <a:ext cx="0" cy="2286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36" name="2"/>
          <p:cNvSpPr txBox="1"/>
          <p:nvPr/>
        </p:nvSpPr>
        <p:spPr>
          <a:xfrm>
            <a:off x="3854450" y="7924799"/>
            <a:ext cx="2667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537" name="Line"/>
          <p:cNvSpPr/>
          <p:nvPr/>
        </p:nvSpPr>
        <p:spPr>
          <a:xfrm flipV="1">
            <a:off x="3987800" y="7734299"/>
            <a:ext cx="0" cy="22860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Demo 2: Table Transfor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2: Table Transform</a:t>
            </a:r>
          </a:p>
        </p:txBody>
      </p:sp>
      <p:sp>
        <p:nvSpPr>
          <p:cNvPr id="540" name="Goal: create function that transforms list of lists table           to a list of dicts table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create function that transforms list of lists table</a:t>
            </a:r>
            <a:br/>
            <a:r>
              <a:t>          to a list of dicts table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List of lists (from a CSV)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List of dicts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/>
            </a:br>
            <a:r>
              <a:rPr sz="2800"/>
              <a:t>&gt;&gt;&gt; header = [“x”,”y”]</a:t>
            </a:r>
            <a:br>
              <a:rPr sz="2800"/>
            </a:br>
            <a:r>
              <a:rPr sz="2800"/>
              <a:t>&gt;&gt;&gt; rows = [</a:t>
            </a:r>
            <a:r>
              <a: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[1,2]</a:t>
            </a:r>
            <a:r>
              <a:rPr sz="2800"/>
              <a:t>, </a:t>
            </a:r>
            <a:r>
              <a:rPr sz="2800">
                <a:solidFill>
                  <a:schemeClr val="accent1"/>
                </a:solidFill>
              </a:rPr>
              <a:t>[3,4]</a:t>
            </a:r>
            <a:r>
              <a:rPr sz="2800"/>
              <a:t>]</a:t>
            </a:r>
            <a:br>
              <a:rPr sz="2800"/>
            </a:br>
            <a:r>
              <a:rPr sz="2800"/>
              <a:t>&gt;&gt;&gt; transform(header, rows)</a:t>
            </a:r>
            <a:br>
              <a:rPr sz="2800"/>
            </a:br>
            <a:r>
              <a:rPr sz="2800"/>
              <a:t>[</a:t>
            </a:r>
            <a:r>
              <a:rPr sz="2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{“x”:1, “y”:2}</a:t>
            </a:r>
            <a:r>
              <a:rPr sz="2800"/>
              <a:t>, </a:t>
            </a:r>
            <a:r>
              <a:rPr sz="2800">
                <a:solidFill>
                  <a:schemeClr val="accent1"/>
                </a:solidFill>
              </a:rPr>
              <a:t>{“x”:3, “y”:4}</a:t>
            </a:r>
            <a:r>
              <a:rPr sz="2800"/>
              <a:t>]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oday's Outlin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Today's Outline</a:t>
            </a:r>
          </a:p>
        </p:txBody>
      </p:sp>
      <p:sp>
        <p:nvSpPr>
          <p:cNvPr id="543" name="Dictionary Ops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099800" cy="7289404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Dictionary Ops</a:t>
            </a:r>
          </a:p>
          <a:p>
            <a:pPr marL="0" lvl="5" indent="0">
              <a:buSzTx/>
              <a:buNone/>
            </a:pPr>
            <a:r>
              <a:t>Binning (dict of list)</a:t>
            </a:r>
          </a:p>
          <a:p>
            <a:pPr marL="0" lvl="5" indent="0">
              <a:buSzTx/>
              <a:buNone/>
            </a:pPr>
            <a:r>
              <a:t>Table Representation (list of dict)</a:t>
            </a:r>
          </a:p>
          <a:p>
            <a:pPr marL="0" indent="0">
              <a:buSzTx/>
              <a:buNone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Probability Tables and Markov Chains (dict of dict)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3: Letter Frequency</a:t>
            </a:r>
          </a:p>
        </p:txBody>
      </p:sp>
      <p:sp>
        <p:nvSpPr>
          <p:cNvPr id="546" name="53‡‡†305))6*;4826)4‡.)4‡);806*;48†8…"/>
          <p:cNvSpPr txBox="1"/>
          <p:nvPr/>
        </p:nvSpPr>
        <p:spPr>
          <a:xfrm>
            <a:off x="3106935" y="1752599"/>
            <a:ext cx="9381730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53‡‡†305))6*;4826)4‡.)4‡);806*;48†8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¶60))85;;]8*;:‡*8†83(88)5*†;46(;88*96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*?;8)*‡(;485);5*†2:*‡(;4956*2(5*—4)8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¶8*;4069285);)6†8)4‡‡;1(‡9;48081;8:8‡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1;48†85;4)485†528806*81(‡9;48;(88;4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(‡?34;48)4‡;161;:188;‡?;</a:t>
            </a:r>
          </a:p>
        </p:txBody>
      </p:sp>
      <p:pic>
        <p:nvPicPr>
          <p:cNvPr id="5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can you guess what 8 represents?"/>
          <p:cNvSpPr txBox="1"/>
          <p:nvPr/>
        </p:nvSpPr>
        <p:spPr>
          <a:xfrm>
            <a:off x="5520778" y="6085957"/>
            <a:ext cx="52234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can you guess what 8 represents?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3: Letter Frequency</a:t>
            </a:r>
          </a:p>
        </p:txBody>
      </p:sp>
      <p:sp>
        <p:nvSpPr>
          <p:cNvPr id="551" name="53‡‡†305))6*;4826)4‡.)4‡);806*;48†8…"/>
          <p:cNvSpPr txBox="1"/>
          <p:nvPr/>
        </p:nvSpPr>
        <p:spPr>
          <a:xfrm>
            <a:off x="3106935" y="1752599"/>
            <a:ext cx="9381730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53‡‡†305))6*;4826)4‡.)4‡);806*;48†8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¶60))85;;]8*;:‡*8†83(88)5*†;46(;88*96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*?;8)*‡(;485);5*†2:*‡(;4956*2(5*—4)8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¶8*;4069285);)6†8)4‡‡;1(‡9;48081;8:8‡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1;48†85;4)485†528806*81(‡9;48;(88;4</a:t>
            </a:r>
          </a:p>
          <a:p>
            <a:pPr algn="l" defTabSz="457200">
              <a:lnSpc>
                <a:spcPts val="5900"/>
              </a:lnSpc>
              <a:defRPr sz="3200" b="0">
                <a:latin typeface="Courier"/>
                <a:ea typeface="Courier"/>
                <a:cs typeface="Courier"/>
                <a:sym typeface="Courier"/>
              </a:defRPr>
            </a:pPr>
            <a:r>
              <a:t>(‡?34;48)4‡;161;:188;‡?;</a:t>
            </a:r>
          </a:p>
        </p:txBody>
      </p:sp>
      <p:pic>
        <p:nvPicPr>
          <p:cNvPr id="5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  <p:pic>
        <p:nvPicPr>
          <p:cNvPr id="5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989" y="2703531"/>
            <a:ext cx="8419728" cy="6734138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can you guess what 8 represents?"/>
          <p:cNvSpPr txBox="1"/>
          <p:nvPr/>
        </p:nvSpPr>
        <p:spPr>
          <a:xfrm>
            <a:off x="5520778" y="6070600"/>
            <a:ext cx="52234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dirty="0"/>
              <a:t>can you guess what 8 represents?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3: Letter Frequency</a:t>
            </a:r>
          </a:p>
        </p:txBody>
      </p:sp>
      <p:pic>
        <p:nvPicPr>
          <p:cNvPr id="5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11" y="1789131"/>
            <a:ext cx="5386180" cy="4307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012" y="1789131"/>
            <a:ext cx="5386180" cy="4307892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letters"/>
          <p:cNvSpPr txBox="1"/>
          <p:nvPr/>
        </p:nvSpPr>
        <p:spPr>
          <a:xfrm>
            <a:off x="2893238" y="6362699"/>
            <a:ext cx="114612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letters</a:t>
            </a:r>
          </a:p>
        </p:txBody>
      </p:sp>
      <p:sp>
        <p:nvSpPr>
          <p:cNvPr id="561" name="symbols"/>
          <p:cNvSpPr txBox="1"/>
          <p:nvPr/>
        </p:nvSpPr>
        <p:spPr>
          <a:xfrm>
            <a:off x="8812276" y="6362699"/>
            <a:ext cx="137145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symbols</a:t>
            </a:r>
          </a:p>
        </p:txBody>
      </p:sp>
      <p:sp>
        <p:nvSpPr>
          <p:cNvPr id="562" name="how to compute these?"/>
          <p:cNvSpPr txBox="1"/>
          <p:nvPr/>
        </p:nvSpPr>
        <p:spPr>
          <a:xfrm>
            <a:off x="4988148" y="7378699"/>
            <a:ext cx="30285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how to compute these?</a:t>
            </a:r>
          </a:p>
        </p:txBody>
      </p:sp>
      <p:pic>
        <p:nvPicPr>
          <p:cNvPr id="56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reation of Empty Dic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Creation of Empty Dict</a:t>
            </a:r>
          </a:p>
        </p:txBody>
      </p:sp>
      <p:sp>
        <p:nvSpPr>
          <p:cNvPr id="143" name="Non-empty dict: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rPr b="1"/>
              <a:t>Non-empty dict</a:t>
            </a:r>
            <a:r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d = {“a”: “alpha”, “b”: “beta”}</a:t>
            </a:r>
          </a:p>
          <a:p>
            <a:pPr marL="0" lvl="5" indent="0">
              <a:buSzTx/>
              <a:buNone/>
            </a:pPr>
            <a:r>
              <a:rPr b="1"/>
              <a:t>Empty dict (way 1)</a:t>
            </a:r>
            <a:r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d = {}</a:t>
            </a:r>
          </a:p>
          <a:p>
            <a:pPr marL="0" lvl="5" indent="0">
              <a:buSzTx/>
              <a:buNone/>
            </a:pPr>
            <a:r>
              <a:rPr b="1"/>
              <a:t>Empty dict (way 2)</a:t>
            </a:r>
            <a:r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d = dict()</a:t>
            </a:r>
          </a:p>
        </p:txBody>
      </p:sp>
      <p:sp>
        <p:nvSpPr>
          <p:cNvPr id="144" name="similar for lists:    L = list()"/>
          <p:cNvSpPr txBox="1"/>
          <p:nvPr/>
        </p:nvSpPr>
        <p:spPr>
          <a:xfrm>
            <a:off x="1479227" y="6267449"/>
            <a:ext cx="471234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similar for lists:   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L = list()</a:t>
            </a:r>
          </a:p>
        </p:txBody>
      </p:sp>
      <p:sp>
        <p:nvSpPr>
          <p:cNvPr id="145" name="similar for sets:    s = set()"/>
          <p:cNvSpPr txBox="1"/>
          <p:nvPr/>
        </p:nvSpPr>
        <p:spPr>
          <a:xfrm>
            <a:off x="1573138" y="6775449"/>
            <a:ext cx="452452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similar for sets:    </a:t>
            </a:r>
            <a:r>
              <a:rPr b="0">
                <a:latin typeface="Courier"/>
                <a:ea typeface="Courier"/>
                <a:cs typeface="Courier"/>
                <a:sym typeface="Courier"/>
              </a:rPr>
              <a:t>s = set()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Demo 3: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3: Letter Frequency</a:t>
            </a:r>
          </a:p>
        </p:txBody>
      </p:sp>
      <p:sp>
        <p:nvSpPr>
          <p:cNvPr id="567" name="Goal: if we randomly pick a word in a text, what is the probability that it will be a given letter?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if we randomly pick a word in a text, what is the probability that it will be a given letter?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The portion of letters in the text that are that letter</a:t>
            </a:r>
          </a:p>
          <a:p>
            <a:pPr marL="0" lvl="5" indent="0">
              <a:buSzTx/>
              <a:buNone/>
            </a:pPr>
            <a:r>
              <a:rPr b="1"/>
              <a:t>Example</a:t>
            </a:r>
            <a:r>
              <a:t>:</a:t>
            </a:r>
            <a:br/>
            <a:br>
              <a:rPr sz="2200" b="1"/>
            </a:br>
            <a:r>
              <a:rPr sz="2200"/>
              <a:t>text: AAAAABBCCC</a:t>
            </a:r>
            <a:br>
              <a:rPr sz="2200" b="1"/>
            </a:br>
            <a:r>
              <a:rPr sz="2200"/>
              <a:t>A: 50%</a:t>
            </a:r>
            <a:br>
              <a:rPr sz="2200"/>
            </a:br>
            <a:r>
              <a:rPr sz="2200"/>
              <a:t>B: 20%</a:t>
            </a:r>
            <a:br>
              <a:rPr sz="2200"/>
            </a:br>
            <a:r>
              <a:rPr sz="2200"/>
              <a:t>C: 30%</a:t>
            </a:r>
          </a:p>
        </p:txBody>
      </p:sp>
      <p:pic>
        <p:nvPicPr>
          <p:cNvPr id="5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6946900"/>
            <a:ext cx="1623786" cy="2273300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https://en.wikipedia.org/wiki/The_Gold-Bug"/>
          <p:cNvSpPr txBox="1"/>
          <p:nvPr/>
        </p:nvSpPr>
        <p:spPr>
          <a:xfrm>
            <a:off x="10383755" y="9251950"/>
            <a:ext cx="2344676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 b="0"/>
            </a:lvl1pPr>
          </a:lstStyle>
          <a:p>
            <a:r>
              <a:t>https://en.wikipedia.org/wiki/The_Gold-Bug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72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quick tiger is quiet”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75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th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e quick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ti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ger is quie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t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</p:txBody>
      </p:sp>
      <p:sp>
        <p:nvSpPr>
          <p:cNvPr id="576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graphicFrame>
        <p:nvGraphicFramePr>
          <p:cNvPr id="577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80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sp>
        <p:nvSpPr>
          <p:cNvPr id="581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graphicFrame>
        <p:nvGraphicFramePr>
          <p:cNvPr id="582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3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4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87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graphicFrame>
        <p:nvGraphicFramePr>
          <p:cNvPr id="588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9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0" name="Rectangle"/>
          <p:cNvSpPr/>
          <p:nvPr/>
        </p:nvSpPr>
        <p:spPr>
          <a:xfrm>
            <a:off x="825500" y="1384300"/>
            <a:ext cx="11353800" cy="7559477"/>
          </a:xfrm>
          <a:prstGeom prst="rect">
            <a:avLst/>
          </a:prstGeom>
          <a:solidFill>
            <a:srgbClr val="FFFFFF">
              <a:alpha val="9497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591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592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593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596" name="Consider this sequence: “the quick tiger is quiet”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</a:pPr>
            <a:r>
              <a:t>Consider this sequence: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“the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ick tiger is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ourier"/>
                <a:ea typeface="Courier"/>
                <a:cs typeface="Courier"/>
                <a:sym typeface="Courier"/>
              </a:rPr>
              <a:t>qu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iet”</a:t>
            </a:r>
          </a:p>
          <a:p>
            <a:pPr marL="0" lvl="5" indent="0">
              <a:buSzTx/>
              <a:buNone/>
            </a:pPr>
            <a:r>
              <a:t>What letter likely comes after “t” in this text?</a:t>
            </a:r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buSzTx/>
              <a:buNone/>
            </a:pPr>
            <a:endParaRPr/>
          </a:p>
          <a:p>
            <a:pPr marL="0" lvl="5" indent="0">
              <a:spcBef>
                <a:spcPts val="5500"/>
              </a:spcBef>
              <a:buSzTx/>
              <a:buNone/>
            </a:pPr>
            <a:r>
              <a:t>What letter likely comes after “q” in this text?</a:t>
            </a:r>
          </a:p>
        </p:txBody>
      </p:sp>
      <p:graphicFrame>
        <p:nvGraphicFramePr>
          <p:cNvPr id="597" name="Table"/>
          <p:cNvGraphicFramePr/>
          <p:nvPr/>
        </p:nvGraphicFramePr>
        <p:xfrm>
          <a:off x="1016000" y="3434655"/>
          <a:ext cx="5224264" cy="219848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50%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9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98" name="Table"/>
          <p:cNvGraphicFramePr/>
          <p:nvPr/>
        </p:nvGraphicFramePr>
        <p:xfrm>
          <a:off x="1016000" y="6736655"/>
          <a:ext cx="5224264" cy="149259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12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Next Letter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Probability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u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100%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532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2200" b="1">
                          <a:sym typeface="Gill Sans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Gill Sans"/>
                        </a:rPr>
                        <a:t>0%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9" name="Rectangle"/>
          <p:cNvSpPr/>
          <p:nvPr/>
        </p:nvSpPr>
        <p:spPr>
          <a:xfrm>
            <a:off x="825500" y="1384300"/>
            <a:ext cx="11353800" cy="7559477"/>
          </a:xfrm>
          <a:prstGeom prst="rect">
            <a:avLst/>
          </a:prstGeom>
          <a:solidFill>
            <a:srgbClr val="FFFFFF">
              <a:alpha val="9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00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01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02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03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04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05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08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09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10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11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12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13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14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15" name="probs = {…"/>
          <p:cNvSpPr txBox="1"/>
          <p:nvPr/>
        </p:nvSpPr>
        <p:spPr>
          <a:xfrm>
            <a:off x="907752" y="2228205"/>
            <a:ext cx="1943398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16" name="Line"/>
          <p:cNvSpPr/>
          <p:nvPr/>
        </p:nvSpPr>
        <p:spPr>
          <a:xfrm flipH="1" flipV="1">
            <a:off x="2317700" y="2850554"/>
            <a:ext cx="4789340" cy="509390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19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20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21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22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23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24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25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26" name="probs = {…"/>
          <p:cNvSpPr txBox="1"/>
          <p:nvPr/>
        </p:nvSpPr>
        <p:spPr>
          <a:xfrm>
            <a:off x="907752" y="2228205"/>
            <a:ext cx="3589586" cy="26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27" name="Line"/>
          <p:cNvSpPr/>
          <p:nvPr/>
        </p:nvSpPr>
        <p:spPr>
          <a:xfrm flipH="1" flipV="1">
            <a:off x="2199629" y="3321742"/>
            <a:ext cx="4963172" cy="1287462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8" name="Line"/>
          <p:cNvSpPr/>
          <p:nvPr/>
        </p:nvSpPr>
        <p:spPr>
          <a:xfrm flipH="1" flipV="1">
            <a:off x="2311647" y="4086669"/>
            <a:ext cx="4858893" cy="1915864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29" name="Line"/>
          <p:cNvSpPr/>
          <p:nvPr/>
        </p:nvSpPr>
        <p:spPr>
          <a:xfrm flipH="1" flipV="1">
            <a:off x="2261989" y="4646114"/>
            <a:ext cx="4908551" cy="3007419"/>
          </a:xfrm>
          <a:prstGeom prst="line">
            <a:avLst/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32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33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34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35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36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37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38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39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{“c”: 0.25, “g”: 0.25,</a:t>
            </a:r>
            <a:br/>
            <a:r>
              <a:t>        “s”: 0.25, “e”: 0.25},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42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43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44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45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46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47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48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49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 b="1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0.25}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50" name="probs[“i”]"/>
          <p:cNvSpPr txBox="1"/>
          <p:nvPr/>
        </p:nvSpPr>
        <p:spPr>
          <a:xfrm>
            <a:off x="1098401" y="6470649"/>
            <a:ext cx="194339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probs[“i”]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48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len(num_words)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print(1 in num_words)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print(“one” in num_words)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x in num_words: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print(x)</a:t>
            </a:r>
          </a:p>
        </p:txBody>
      </p:sp>
      <p:sp>
        <p:nvSpPr>
          <p:cNvPr id="149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0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equence Data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Sequence Data</a:t>
            </a:r>
          </a:p>
        </p:txBody>
      </p:sp>
      <p:sp>
        <p:nvSpPr>
          <p:cNvPr id="653" name="dict for “t”:…"/>
          <p:cNvSpPr txBox="1"/>
          <p:nvPr/>
        </p:nvSpPr>
        <p:spPr>
          <a:xfrm>
            <a:off x="7219652" y="3994150"/>
            <a:ext cx="377249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“t”: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{“h”: 0.5, “i”: 0.5}</a:t>
            </a:r>
          </a:p>
        </p:txBody>
      </p:sp>
      <p:sp>
        <p:nvSpPr>
          <p:cNvPr id="654" name="dict for “q”:…"/>
          <p:cNvSpPr txBox="1"/>
          <p:nvPr/>
        </p:nvSpPr>
        <p:spPr>
          <a:xfrm>
            <a:off x="7206952" y="7070204"/>
            <a:ext cx="205249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“q”: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{“u”: 1.0}</a:t>
            </a:r>
          </a:p>
        </p:txBody>
      </p:sp>
      <p:sp>
        <p:nvSpPr>
          <p:cNvPr id="655" name="Imagine a next-letter probability…"/>
          <p:cNvSpPr txBox="1"/>
          <p:nvPr/>
        </p:nvSpPr>
        <p:spPr>
          <a:xfrm>
            <a:off x="6759302" y="1562100"/>
            <a:ext cx="53281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Imagine a next-letter probability</a:t>
            </a:r>
          </a:p>
          <a:p>
            <a:r>
              <a:t>dictionary for every letter</a:t>
            </a:r>
          </a:p>
        </p:txBody>
      </p:sp>
      <p:sp>
        <p:nvSpPr>
          <p:cNvPr id="656" name="dict for “u”:…"/>
          <p:cNvSpPr txBox="1"/>
          <p:nvPr/>
        </p:nvSpPr>
        <p:spPr>
          <a:xfrm>
            <a:off x="7206952" y="2767114"/>
            <a:ext cx="205219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“u”: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{“i”: 1.0}</a:t>
            </a:r>
          </a:p>
        </p:txBody>
      </p:sp>
      <p:sp>
        <p:nvSpPr>
          <p:cNvPr id="657" name="dict for “i”:…"/>
          <p:cNvSpPr txBox="1"/>
          <p:nvPr/>
        </p:nvSpPr>
        <p:spPr>
          <a:xfrm>
            <a:off x="7163742" y="5348027"/>
            <a:ext cx="413831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dict for “i”: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{“c”: 0.25, “g”: 0.25,</a:t>
            </a:r>
            <a:br/>
            <a:r>
              <a:t>“s”: 0.25, “e”: 0.25}</a:t>
            </a:r>
          </a:p>
        </p:txBody>
      </p:sp>
      <p:sp>
        <p:nvSpPr>
          <p:cNvPr id="658" name="…"/>
          <p:cNvSpPr txBox="1"/>
          <p:nvPr/>
        </p:nvSpPr>
        <p:spPr>
          <a:xfrm>
            <a:off x="7731966" y="8157539"/>
            <a:ext cx="904876" cy="153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…</a:t>
            </a:r>
          </a:p>
        </p:txBody>
      </p:sp>
      <p:sp>
        <p:nvSpPr>
          <p:cNvPr id="659" name="Organize all the dicts with a dict:"/>
          <p:cNvSpPr txBox="1"/>
          <p:nvPr/>
        </p:nvSpPr>
        <p:spPr>
          <a:xfrm>
            <a:off x="656009" y="1555749"/>
            <a:ext cx="519038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Organize all the dicts with a dict:</a:t>
            </a:r>
          </a:p>
        </p:txBody>
      </p:sp>
      <p:sp>
        <p:nvSpPr>
          <p:cNvPr id="660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61" name="probs[“i”][“e”]    0.25…"/>
          <p:cNvSpPr txBox="1"/>
          <p:nvPr/>
        </p:nvSpPr>
        <p:spPr>
          <a:xfrm>
            <a:off x="1098401" y="6470650"/>
            <a:ext cx="4504135" cy="191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probs[“i”]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[“e”]    </a:t>
            </a:r>
            <a:r>
              <a:rPr b="0">
                <a:solidFill>
                  <a:srgbClr val="000000"/>
                </a:solidFill>
              </a:rPr>
              <a:t>0.25</a:t>
            </a: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solidFill>
                <a:srgbClr val="000000"/>
              </a:solidFill>
            </a:endParaRP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0">
              <a:solidFill>
                <a:srgbClr val="000000"/>
              </a:solidFill>
            </a:endParaRPr>
          </a:p>
          <a:p>
            <a:pPr algn="l">
              <a:def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rPr b="0">
                <a:solidFill>
                  <a:srgbClr val="000000"/>
                </a:solidFill>
              </a:rPr>
              <a:t>There is a 25% probability that</a:t>
            </a:r>
            <a:br>
              <a:rPr b="0">
                <a:solidFill>
                  <a:srgbClr val="000000"/>
                </a:solidFill>
              </a:rPr>
            </a:br>
            <a:r>
              <a:rPr b="0">
                <a:solidFill>
                  <a:srgbClr val="000000"/>
                </a:solidFill>
              </a:rPr>
              <a:t>the letter following an “i” is an “e”</a:t>
            </a:r>
          </a:p>
        </p:txBody>
      </p:sp>
      <p:sp>
        <p:nvSpPr>
          <p:cNvPr id="662" name="Arrow"/>
          <p:cNvSpPr/>
          <p:nvPr/>
        </p:nvSpPr>
        <p:spPr>
          <a:xfrm>
            <a:off x="4013200" y="6511241"/>
            <a:ext cx="461059" cy="461059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Vocabular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Vocabulary</a:t>
            </a:r>
          </a:p>
        </p:txBody>
      </p:sp>
      <p:sp>
        <p:nvSpPr>
          <p:cNvPr id="665" name="probs = {…"/>
          <p:cNvSpPr txBox="1"/>
          <p:nvPr/>
        </p:nvSpPr>
        <p:spPr>
          <a:xfrm>
            <a:off x="907752" y="2228205"/>
            <a:ext cx="5784504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probs = {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“u”: {“i”: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“t”: {“h”: 0.5, “i”: 0.5}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“i”: 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{“c”: 0.25, “g”: 0.25,</a:t>
            </a:r>
            <a:b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</a:b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        “s”: 0.25, “e”: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  <a:r>
              <a:rPr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rPr>
              <a:t>}</a:t>
            </a:r>
            <a:r>
              <a:t>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“q”: {“u”: 1.0},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  …</a:t>
            </a:r>
          </a:p>
          <a:p>
            <a:pPr algn="l"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666" name="Callout"/>
          <p:cNvSpPr/>
          <p:nvPr/>
        </p:nvSpPr>
        <p:spPr>
          <a:xfrm>
            <a:off x="711200" y="2222500"/>
            <a:ext cx="6726635" cy="3059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19" y="0"/>
                  <a:pt x="0" y="482"/>
                  <a:pt x="0" y="1079"/>
                </a:cubicBezTo>
                <a:lnTo>
                  <a:pt x="0" y="20518"/>
                </a:lnTo>
                <a:cubicBezTo>
                  <a:pt x="0" y="21115"/>
                  <a:pt x="219" y="21600"/>
                  <a:pt x="491" y="21600"/>
                </a:cubicBezTo>
                <a:lnTo>
                  <a:pt x="19074" y="21600"/>
                </a:lnTo>
                <a:cubicBezTo>
                  <a:pt x="19345" y="21600"/>
                  <a:pt x="19566" y="21115"/>
                  <a:pt x="19566" y="20518"/>
                </a:cubicBezTo>
                <a:lnTo>
                  <a:pt x="19566" y="13668"/>
                </a:lnTo>
                <a:lnTo>
                  <a:pt x="21600" y="11507"/>
                </a:lnTo>
                <a:lnTo>
                  <a:pt x="19566" y="9350"/>
                </a:lnTo>
                <a:lnTo>
                  <a:pt x="19566" y="1079"/>
                </a:lnTo>
                <a:cubicBezTo>
                  <a:pt x="19566" y="482"/>
                  <a:pt x="19345" y="0"/>
                  <a:pt x="19074" y="0"/>
                </a:cubicBezTo>
                <a:lnTo>
                  <a:pt x="491" y="0"/>
                </a:lnTo>
                <a:close/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67" name="The collection of transition probabilities like this is sometimes called a “stochastic matrix”"/>
          <p:cNvSpPr txBox="1"/>
          <p:nvPr/>
        </p:nvSpPr>
        <p:spPr>
          <a:xfrm>
            <a:off x="7708900" y="3136899"/>
            <a:ext cx="347662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The collection of transition</a:t>
            </a:r>
            <a:br/>
            <a:r>
              <a:t>probabilities like this is</a:t>
            </a:r>
            <a:br/>
            <a:r>
              <a:t>sometimes called a</a:t>
            </a:r>
            <a:br/>
            <a:r>
              <a:rPr>
                <a:solidFill>
                  <a:schemeClr val="accent1"/>
                </a:solidFill>
              </a:rPr>
              <a:t>“stochastic matrix”</a:t>
            </a:r>
          </a:p>
        </p:txBody>
      </p:sp>
      <p:sp>
        <p:nvSpPr>
          <p:cNvPr id="668" name="Processes that make probabilistic transitions…"/>
          <p:cNvSpPr txBox="1"/>
          <p:nvPr/>
        </p:nvSpPr>
        <p:spPr>
          <a:xfrm>
            <a:off x="4504283" y="6840234"/>
            <a:ext cx="581903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Processes that make probabilistic transitions</a:t>
            </a:r>
          </a:p>
          <a:p>
            <a:pPr algn="l">
              <a:defRPr b="0"/>
            </a:pPr>
            <a:r>
              <a:t>like this (e.g., from one letter to the next) are</a:t>
            </a:r>
          </a:p>
          <a:p>
            <a:pPr algn="l">
              <a:defRPr b="0"/>
            </a:pPr>
            <a:r>
              <a:t>called </a:t>
            </a:r>
            <a:r>
              <a:rPr>
                <a:solidFill>
                  <a:schemeClr val="accent1"/>
                </a:solidFill>
              </a:rPr>
              <a:t>“Markov chains”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Random Text Gener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Text Generation</a:t>
            </a:r>
          </a:p>
        </p:txBody>
      </p:sp>
      <p:pic>
        <p:nvPicPr>
          <p:cNvPr id="6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1232222"/>
            <a:ext cx="68453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356136"/>
            <a:ext cx="6769100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5467350"/>
            <a:ext cx="6680200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Examples from A Mind at Play, by Soni and Goodman"/>
          <p:cNvSpPr txBox="1"/>
          <p:nvPr/>
        </p:nvSpPr>
        <p:spPr>
          <a:xfrm>
            <a:off x="3217391" y="8953425"/>
            <a:ext cx="6570018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Examples from </a:t>
            </a:r>
            <a:r>
              <a:rPr i="1"/>
              <a:t>A Mind at Play</a:t>
            </a:r>
            <a:r>
              <a:t>, by Soni and Goodman</a:t>
            </a:r>
          </a:p>
        </p:txBody>
      </p:sp>
      <p:sp>
        <p:nvSpPr>
          <p:cNvPr id="675" name="which looks…"/>
          <p:cNvSpPr txBox="1"/>
          <p:nvPr/>
        </p:nvSpPr>
        <p:spPr>
          <a:xfrm>
            <a:off x="1028154" y="3622836"/>
            <a:ext cx="200769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which looks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closest to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English?</a:t>
            </a:r>
          </a:p>
        </p:txBody>
      </p:sp>
      <p:sp>
        <p:nvSpPr>
          <p:cNvPr id="676" name="1"/>
          <p:cNvSpPr/>
          <p:nvPr/>
        </p:nvSpPr>
        <p:spPr>
          <a:xfrm>
            <a:off x="3987800" y="17391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1</a:t>
            </a:r>
          </a:p>
        </p:txBody>
      </p:sp>
      <p:sp>
        <p:nvSpPr>
          <p:cNvPr id="677" name="2"/>
          <p:cNvSpPr/>
          <p:nvPr/>
        </p:nvSpPr>
        <p:spPr>
          <a:xfrm>
            <a:off x="3987800" y="38473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2</a:t>
            </a:r>
          </a:p>
        </p:txBody>
      </p:sp>
      <p:sp>
        <p:nvSpPr>
          <p:cNvPr id="678" name="3"/>
          <p:cNvSpPr/>
          <p:nvPr/>
        </p:nvSpPr>
        <p:spPr>
          <a:xfrm>
            <a:off x="3987800" y="6488931"/>
            <a:ext cx="726083" cy="72608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3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Random Text Generation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Random Text Generation</a:t>
            </a:r>
          </a:p>
        </p:txBody>
      </p:sp>
      <p:pic>
        <p:nvPicPr>
          <p:cNvPr id="6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0" y="1232222"/>
            <a:ext cx="68453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356136"/>
            <a:ext cx="6769100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5467350"/>
            <a:ext cx="6680200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Examples from A Mind at Play, by Soni and Goodman"/>
          <p:cNvSpPr txBox="1"/>
          <p:nvPr/>
        </p:nvSpPr>
        <p:spPr>
          <a:xfrm>
            <a:off x="3217391" y="8953425"/>
            <a:ext cx="6570018" cy="45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Examples from </a:t>
            </a:r>
            <a:r>
              <a:rPr i="1"/>
              <a:t>A Mind at Play</a:t>
            </a:r>
            <a:r>
              <a:t>, by Soni and Goodman</a:t>
            </a:r>
          </a:p>
        </p:txBody>
      </p:sp>
      <p:sp>
        <p:nvSpPr>
          <p:cNvPr id="685" name="all letters equally likely"/>
          <p:cNvSpPr txBox="1"/>
          <p:nvPr/>
        </p:nvSpPr>
        <p:spPr>
          <a:xfrm>
            <a:off x="913680" y="1873572"/>
            <a:ext cx="37098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all letters equally likely</a:t>
            </a:r>
          </a:p>
        </p:txBody>
      </p:sp>
      <p:sp>
        <p:nvSpPr>
          <p:cNvPr id="686" name="weighted random, based…"/>
          <p:cNvSpPr txBox="1"/>
          <p:nvPr/>
        </p:nvSpPr>
        <p:spPr>
          <a:xfrm>
            <a:off x="771475" y="3635536"/>
            <a:ext cx="3994250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weighted random, based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on frequency in a text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(implement with dict)</a:t>
            </a:r>
          </a:p>
        </p:txBody>
      </p:sp>
      <p:sp>
        <p:nvSpPr>
          <p:cNvPr id="687" name="probability of each letter…"/>
          <p:cNvSpPr txBox="1"/>
          <p:nvPr/>
        </p:nvSpPr>
        <p:spPr>
          <a:xfrm>
            <a:off x="522808" y="6292849"/>
            <a:ext cx="408518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probability of each letter</a:t>
            </a:r>
          </a:p>
          <a:p>
            <a: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based on previous letter</a:t>
            </a:r>
          </a:p>
          <a:p>
            <a:pPr>
              <a:defRPr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(implement with dict of dicts)</a:t>
            </a:r>
          </a:p>
        </p:txBody>
      </p:sp>
      <p:sp>
        <p:nvSpPr>
          <p:cNvPr id="688" name="Rectangle"/>
          <p:cNvSpPr/>
          <p:nvPr/>
        </p:nvSpPr>
        <p:spPr>
          <a:xfrm>
            <a:off x="5092700" y="5480050"/>
            <a:ext cx="733674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89" name="Rectangle"/>
          <p:cNvSpPr/>
          <p:nvPr/>
        </p:nvSpPr>
        <p:spPr>
          <a:xfrm>
            <a:off x="9080500" y="5480050"/>
            <a:ext cx="869058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0" name="Rectangle"/>
          <p:cNvSpPr/>
          <p:nvPr/>
        </p:nvSpPr>
        <p:spPr>
          <a:xfrm>
            <a:off x="9347200" y="6616700"/>
            <a:ext cx="59541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1" name="Rectangle"/>
          <p:cNvSpPr/>
          <p:nvPr/>
        </p:nvSpPr>
        <p:spPr>
          <a:xfrm>
            <a:off x="7480300" y="6076950"/>
            <a:ext cx="59541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692" name="Rectangle"/>
          <p:cNvSpPr/>
          <p:nvPr/>
        </p:nvSpPr>
        <p:spPr>
          <a:xfrm>
            <a:off x="9791700" y="7112000"/>
            <a:ext cx="1189832" cy="520700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Image"/>
          <p:cNvGrpSpPr/>
          <p:nvPr/>
        </p:nvGrpSpPr>
        <p:grpSpPr>
          <a:xfrm>
            <a:off x="457200" y="5645150"/>
            <a:ext cx="8174350" cy="3374728"/>
            <a:chOff x="0" y="0"/>
            <a:chExt cx="8174349" cy="3374727"/>
          </a:xfrm>
        </p:grpSpPr>
        <p:pic>
          <p:nvPicPr>
            <p:cNvPr id="69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7920350" cy="304452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94" name="Image" descr="Imag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174350" cy="3374728"/>
            </a:xfrm>
            <a:prstGeom prst="rect">
              <a:avLst/>
            </a:prstGeom>
            <a:effectLst/>
          </p:spPr>
        </p:pic>
      </p:grpSp>
      <p:sp>
        <p:nvSpPr>
          <p:cNvPr id="697" name="Hypothetical Use Case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Hypothetical Use Case</a:t>
            </a:r>
          </a:p>
        </p:txBody>
      </p:sp>
      <p:sp>
        <p:nvSpPr>
          <p:cNvPr id="698" name="GATACAGATACAGATACA"/>
          <p:cNvSpPr txBox="1"/>
          <p:nvPr/>
        </p:nvSpPr>
        <p:spPr>
          <a:xfrm>
            <a:off x="2525762" y="2711449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GATACAGATACAGATACA</a:t>
            </a:r>
          </a:p>
        </p:txBody>
      </p:sp>
      <p:sp>
        <p:nvSpPr>
          <p:cNvPr id="699" name="GCTATAGCTATAGCGCGC"/>
          <p:cNvSpPr txBox="1"/>
          <p:nvPr/>
        </p:nvSpPr>
        <p:spPr>
          <a:xfrm>
            <a:off x="2525762" y="3460749"/>
            <a:ext cx="3406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GCTATAGCTATAGCGCGC</a:t>
            </a:r>
          </a:p>
        </p:txBody>
      </p:sp>
      <p:sp>
        <p:nvSpPr>
          <p:cNvPr id="700" name="AAAATTTTAAAATTTTAAAA"/>
          <p:cNvSpPr txBox="1"/>
          <p:nvPr/>
        </p:nvSpPr>
        <p:spPr>
          <a:xfrm>
            <a:off x="2342852" y="4222749"/>
            <a:ext cx="377249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AAAATTTTAAAATTTTAAAA</a:t>
            </a:r>
          </a:p>
        </p:txBody>
      </p:sp>
      <p:sp>
        <p:nvSpPr>
          <p:cNvPr id="701" name="DNA sequences"/>
          <p:cNvSpPr txBox="1"/>
          <p:nvPr/>
        </p:nvSpPr>
        <p:spPr>
          <a:xfrm>
            <a:off x="2949773" y="1891581"/>
            <a:ext cx="255865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DNA sequences</a:t>
            </a:r>
          </a:p>
        </p:txBody>
      </p:sp>
      <p:sp>
        <p:nvSpPr>
          <p:cNvPr id="702" name="Arrow"/>
          <p:cNvSpPr/>
          <p:nvPr/>
        </p:nvSpPr>
        <p:spPr>
          <a:xfrm>
            <a:off x="6553200" y="2700982"/>
            <a:ext cx="2117081" cy="198943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3" name="stochastic model"/>
          <p:cNvSpPr/>
          <p:nvPr/>
        </p:nvSpPr>
        <p:spPr>
          <a:xfrm>
            <a:off x="9309100" y="3060700"/>
            <a:ext cx="2863305" cy="1270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stochastic model</a:t>
            </a:r>
          </a:p>
        </p:txBody>
      </p:sp>
      <p:sp>
        <p:nvSpPr>
          <p:cNvPr id="704" name="Arrow"/>
          <p:cNvSpPr/>
          <p:nvPr/>
        </p:nvSpPr>
        <p:spPr>
          <a:xfrm rot="5400000">
            <a:off x="9682212" y="4961582"/>
            <a:ext cx="2117081" cy="1989436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05" name="CATCATC?TC?TCATC?TCAT"/>
          <p:cNvSpPr txBox="1"/>
          <p:nvPr/>
        </p:nvSpPr>
        <p:spPr>
          <a:xfrm>
            <a:off x="8763049" y="7397749"/>
            <a:ext cx="3955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>
                <a:latin typeface="Courier"/>
                <a:ea typeface="Courier"/>
                <a:cs typeface="Courier"/>
                <a:sym typeface="Courier"/>
              </a:defRPr>
            </a:pPr>
            <a:r>
              <a:t>CATCATC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TCATC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?</a:t>
            </a:r>
            <a:r>
              <a:t>TCAT</a:t>
            </a:r>
          </a:p>
        </p:txBody>
      </p:sp>
      <p:sp>
        <p:nvSpPr>
          <p:cNvPr id="706" name="synthetic sequences,…"/>
          <p:cNvSpPr txBox="1"/>
          <p:nvPr/>
        </p:nvSpPr>
        <p:spPr>
          <a:xfrm>
            <a:off x="9045302" y="8444780"/>
            <a:ext cx="33909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synthetic sequences,</a:t>
            </a:r>
          </a:p>
          <a:p>
            <a:r>
              <a:t>filling in gaps</a:t>
            </a:r>
          </a:p>
        </p:txBody>
      </p:sp>
      <p:sp>
        <p:nvSpPr>
          <p:cNvPr id="707" name="CATCATCATCATCATCATCAT"/>
          <p:cNvSpPr txBox="1"/>
          <p:nvPr/>
        </p:nvSpPr>
        <p:spPr>
          <a:xfrm>
            <a:off x="8763049" y="7778749"/>
            <a:ext cx="3955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CATCATCATCATCATCATCAT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Demo 4: Conditional Letter Frequency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Demo 4: Conditional Letter Frequency</a:t>
            </a:r>
          </a:p>
        </p:txBody>
      </p:sp>
      <p:sp>
        <p:nvSpPr>
          <p:cNvPr id="710" name="Goal: if we look at given letter, what is the next letter likely to be?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Goal: if we look at given letter, what is the next letter likely to be?</a:t>
            </a:r>
          </a:p>
          <a:p>
            <a:pPr marL="0" lvl="5" indent="0">
              <a:buSzTx/>
              <a:buNone/>
            </a:pPr>
            <a:r>
              <a:rPr b="1"/>
              <a:t>Input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Plaintext of book (from Project Gutenberg)</a:t>
            </a:r>
          </a:p>
          <a:p>
            <a:pPr marL="0" lvl="5" indent="0">
              <a:buSzTx/>
              <a:buNone/>
            </a:pPr>
            <a:r>
              <a:rPr b="1"/>
              <a:t>Output</a:t>
            </a:r>
            <a:r>
              <a:t>: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Transition probabilities</a:t>
            </a:r>
          </a:p>
          <a:p>
            <a:pPr marL="635000" indent="-444500">
              <a:spcBef>
                <a:spcPts val="0"/>
              </a:spcBef>
              <a:defRPr sz="2800"/>
            </a:pPr>
            <a:r>
              <a:t>Randomly generated text, based on probabilities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13" name="transitions = {     “up”: 0.2,     “down”: 0.1,     “flat”: 0.7 }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540877" cy="229880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16" name="transitions = {     “up”: 0.2,     “down”: 0.1,     “flat”: 0.7 }"/>
          <p:cNvSpPr txBox="1">
            <a:spLocks noGrp="1"/>
          </p:cNvSpPr>
          <p:nvPr>
            <p:ph type="body" sz="half" idx="1"/>
          </p:nvPr>
        </p:nvSpPr>
        <p:spPr>
          <a:xfrm>
            <a:off x="952500" y="1587896"/>
            <a:ext cx="11540877" cy="229880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</p:txBody>
      </p:sp>
      <p:sp>
        <p:nvSpPr>
          <p:cNvPr id="717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18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19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20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21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22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23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24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25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26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27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30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endParaRPr/>
          </a:p>
        </p:txBody>
      </p:sp>
      <p:sp>
        <p:nvSpPr>
          <p:cNvPr id="731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32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33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34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35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3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3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38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39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40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41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44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0.5</a:t>
            </a:r>
          </a:p>
        </p:txBody>
      </p:sp>
      <p:sp>
        <p:nvSpPr>
          <p:cNvPr id="745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46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47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48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49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50" name="Line"/>
          <p:cNvSpPr/>
          <p:nvPr/>
        </p:nvSpPr>
        <p:spPr>
          <a:xfrm>
            <a:off x="8932688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51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52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53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54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55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56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53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print(len(num_words))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 in num_words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“one” in num_words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x in num_words: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print(x)</a:t>
            </a:r>
          </a:p>
        </p:txBody>
      </p:sp>
      <p:sp>
        <p:nvSpPr>
          <p:cNvPr id="154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5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56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7" name="?"/>
          <p:cNvSpPr txBox="1"/>
          <p:nvPr/>
        </p:nvSpPr>
        <p:spPr>
          <a:xfrm>
            <a:off x="8060690" y="4102100"/>
            <a:ext cx="34885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?</a:t>
            </a:r>
          </a:p>
        </p:txBody>
      </p:sp>
      <p:sp>
        <p:nvSpPr>
          <p:cNvPr id="158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59" name="?"/>
          <p:cNvSpPr txBox="1"/>
          <p:nvPr/>
        </p:nvSpPr>
        <p:spPr>
          <a:xfrm>
            <a:off x="8314690" y="5361891"/>
            <a:ext cx="34885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4800"/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5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0.5</a:t>
            </a:r>
          </a:p>
        </p:txBody>
      </p:sp>
      <p:sp>
        <p:nvSpPr>
          <p:cNvPr id="760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1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62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63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64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65" name="Line"/>
          <p:cNvSpPr/>
          <p:nvPr/>
        </p:nvSpPr>
        <p:spPr>
          <a:xfrm>
            <a:off x="8932688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6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6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68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69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70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71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772" name="flat “wins”"/>
          <p:cNvSpPr txBox="1"/>
          <p:nvPr/>
        </p:nvSpPr>
        <p:spPr>
          <a:xfrm>
            <a:off x="7858695" y="3428999"/>
            <a:ext cx="175781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flat “wins”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75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776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77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78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79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80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81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82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83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84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85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786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78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790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791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792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793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794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795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796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797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798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799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00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01" name="Line"/>
          <p:cNvSpPr/>
          <p:nvPr/>
        </p:nvSpPr>
        <p:spPr>
          <a:xfrm>
            <a:off x="7591114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04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5006193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</p:txBody>
      </p:sp>
      <p:sp>
        <p:nvSpPr>
          <p:cNvPr id="805" name="Line"/>
          <p:cNvSpPr/>
          <p:nvPr/>
        </p:nvSpPr>
        <p:spPr>
          <a:xfrm>
            <a:off x="5878338" y="78486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06" name="0"/>
          <p:cNvSpPr txBox="1"/>
          <p:nvPr/>
        </p:nvSpPr>
        <p:spPr>
          <a:xfrm>
            <a:off x="60735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07" name="1"/>
          <p:cNvSpPr txBox="1"/>
          <p:nvPr/>
        </p:nvSpPr>
        <p:spPr>
          <a:xfrm>
            <a:off x="11496426" y="79501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08" name="up"/>
          <p:cNvSpPr/>
          <p:nvPr/>
        </p:nvSpPr>
        <p:spPr>
          <a:xfrm>
            <a:off x="6208538" y="63873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09" name="down"/>
          <p:cNvSpPr/>
          <p:nvPr/>
        </p:nvSpPr>
        <p:spPr>
          <a:xfrm rot="16200000">
            <a:off x="6956114" y="67589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10" name="flat"/>
          <p:cNvSpPr/>
          <p:nvPr/>
        </p:nvSpPr>
        <p:spPr>
          <a:xfrm>
            <a:off x="7906394" y="63873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11" name="probabilities"/>
          <p:cNvSpPr txBox="1"/>
          <p:nvPr/>
        </p:nvSpPr>
        <p:spPr>
          <a:xfrm>
            <a:off x="7906146" y="83819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12" name="0.2"/>
          <p:cNvSpPr txBox="1"/>
          <p:nvPr/>
        </p:nvSpPr>
        <p:spPr>
          <a:xfrm>
            <a:off x="7024757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13" name="0.4"/>
          <p:cNvSpPr txBox="1"/>
          <p:nvPr/>
        </p:nvSpPr>
        <p:spPr>
          <a:xfrm>
            <a:off x="810933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14" name="0.6"/>
          <p:cNvSpPr txBox="1"/>
          <p:nvPr/>
        </p:nvSpPr>
        <p:spPr>
          <a:xfrm>
            <a:off x="9193917" y="79501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15" name="0.8"/>
          <p:cNvSpPr txBox="1"/>
          <p:nvPr/>
        </p:nvSpPr>
        <p:spPr>
          <a:xfrm>
            <a:off x="10278496" y="79501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16" name="Line"/>
          <p:cNvSpPr/>
          <p:nvPr/>
        </p:nvSpPr>
        <p:spPr>
          <a:xfrm>
            <a:off x="7591114" y="5599707"/>
            <a:ext cx="1" cy="65742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17" name="down “wins”"/>
          <p:cNvSpPr txBox="1"/>
          <p:nvPr/>
        </p:nvSpPr>
        <p:spPr>
          <a:xfrm>
            <a:off x="8733308" y="3238499"/>
            <a:ext cx="20816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down “wins”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20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21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22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23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24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25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26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27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28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29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30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31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3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3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36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“up”: 0.2</a:t>
            </a:r>
            <a:r>
              <a:t>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37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38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39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40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41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42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43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44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45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46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47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48" name="Arrow"/>
          <p:cNvSpPr/>
          <p:nvPr/>
        </p:nvSpPr>
        <p:spPr>
          <a:xfrm>
            <a:off x="1054100" y="6845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49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50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51" name="0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</a:t>
            </a:r>
          </a:p>
        </p:txBody>
      </p:sp>
      <p:sp>
        <p:nvSpPr>
          <p:cNvPr id="852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53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4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855" name="Line"/>
          <p:cNvSpPr/>
          <p:nvPr/>
        </p:nvSpPr>
        <p:spPr>
          <a:xfrm>
            <a:off x="66386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56" name="end"/>
          <p:cNvSpPr txBox="1"/>
          <p:nvPr/>
        </p:nvSpPr>
        <p:spPr>
          <a:xfrm>
            <a:off x="62838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59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“up”: 0.2</a:t>
            </a:r>
            <a:r>
              <a:t>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60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61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62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63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64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65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66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67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68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69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70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71" name="Arrow"/>
          <p:cNvSpPr/>
          <p:nvPr/>
        </p:nvSpPr>
        <p:spPr>
          <a:xfrm>
            <a:off x="1079500" y="72009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2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73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74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875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76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7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878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79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882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“down”: 0.1,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883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84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885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886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87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888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889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890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891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892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893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894" name="Arrow"/>
          <p:cNvSpPr/>
          <p:nvPr/>
        </p:nvSpPr>
        <p:spPr>
          <a:xfrm>
            <a:off x="304800" y="64389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895" name="up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896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897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898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899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0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01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2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05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06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07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08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09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10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11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12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13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14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15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16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17" name="Arrow"/>
          <p:cNvSpPr/>
          <p:nvPr/>
        </p:nvSpPr>
        <p:spPr>
          <a:xfrm>
            <a:off x="1054100" y="6845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18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19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20" name="0.2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0.2</a:t>
            </a:r>
          </a:p>
        </p:txBody>
      </p:sp>
      <p:sp>
        <p:nvSpPr>
          <p:cNvPr id="921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2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23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24" name="Line"/>
          <p:cNvSpPr/>
          <p:nvPr/>
        </p:nvSpPr>
        <p:spPr>
          <a:xfrm>
            <a:off x="76800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25" name="end"/>
          <p:cNvSpPr txBox="1"/>
          <p:nvPr/>
        </p:nvSpPr>
        <p:spPr>
          <a:xfrm>
            <a:off x="73252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28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</a:t>
            </a:r>
            <a:r>
              <a: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29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30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31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32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33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34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35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36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37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38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39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40" name="Arrow"/>
          <p:cNvSpPr/>
          <p:nvPr/>
        </p:nvSpPr>
        <p:spPr>
          <a:xfrm>
            <a:off x="1054100" y="72263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1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42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43" name="0.3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0.3</a:t>
            </a:r>
          </a:p>
        </p:txBody>
      </p:sp>
      <p:sp>
        <p:nvSpPr>
          <p:cNvPr id="944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45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6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47" name="Line"/>
          <p:cNvSpPr/>
          <p:nvPr/>
        </p:nvSpPr>
        <p:spPr>
          <a:xfrm>
            <a:off x="82769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48" name="end"/>
          <p:cNvSpPr txBox="1"/>
          <p:nvPr/>
        </p:nvSpPr>
        <p:spPr>
          <a:xfrm>
            <a:off x="79221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62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print(len(num_words))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 in num_words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“one” in num_words</a:t>
            </a:r>
            <a:r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x in num_words: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print(x)</a:t>
            </a:r>
          </a:p>
        </p:txBody>
      </p:sp>
      <p:sp>
        <p:nvSpPr>
          <p:cNvPr id="163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4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65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6" name="True"/>
          <p:cNvSpPr txBox="1"/>
          <p:nvPr/>
        </p:nvSpPr>
        <p:spPr>
          <a:xfrm>
            <a:off x="8060690" y="4102100"/>
            <a:ext cx="16082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True</a:t>
            </a:r>
          </a:p>
        </p:txBody>
      </p:sp>
      <p:sp>
        <p:nvSpPr>
          <p:cNvPr id="167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68" name="False (it is only checking keys, not vals)"/>
          <p:cNvSpPr txBox="1"/>
          <p:nvPr/>
        </p:nvSpPr>
        <p:spPr>
          <a:xfrm>
            <a:off x="8314690" y="5361891"/>
            <a:ext cx="418564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/>
            </a:pPr>
            <a:r>
              <a:t>False</a:t>
            </a:r>
            <a:br/>
            <a:r>
              <a:rPr sz="2400" b="0"/>
              <a:t>(it is only checking keys, not vals)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Weighted Rando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Weighted Random</a:t>
            </a:r>
          </a:p>
        </p:txBody>
      </p:sp>
      <p:sp>
        <p:nvSpPr>
          <p:cNvPr id="951" name="transitions = {     “up”: 0.2,     “down”: 0.1,     “flat”: 0.7 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209291"/>
          </a:xfrm>
          <a:prstGeom prst="rect">
            <a:avLst/>
          </a:prstGeom>
        </p:spPr>
        <p:txBody>
          <a:bodyPr anchor="t"/>
          <a:lstStyle/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transitions = {</a:t>
            </a:r>
            <a:br/>
            <a:r>
              <a:t>    “up”: 0.2,</a:t>
            </a:r>
            <a:br/>
            <a:r>
              <a:t>   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“down”: 0.1</a:t>
            </a:r>
            <a:r>
              <a:t>,</a:t>
            </a:r>
            <a:br/>
            <a:r>
              <a:t>    “flat”: 0.7</a:t>
            </a:r>
            <a:br/>
            <a:r>
              <a:t>}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x = random.random()</a:t>
            </a:r>
            <a:br/>
            <a:r>
              <a:t># assume 0.25</a:t>
            </a:r>
          </a:p>
          <a:p>
            <a:pPr marL="0" lvl="5" indent="0">
              <a:buSzTx/>
              <a:buNone/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t>end = 0</a:t>
            </a:r>
            <a:br/>
            <a:r>
              <a:t>keys = [“up”, “down”, “flat”]</a:t>
            </a:r>
            <a:br/>
            <a:r>
              <a:t>winner = None</a:t>
            </a:r>
            <a:br/>
            <a:r>
              <a:t>for key in keys:</a:t>
            </a:r>
            <a:br/>
            <a:r>
              <a:t>    end += transitions[key]</a:t>
            </a:r>
            <a:br/>
            <a:r>
              <a:t>    if end &gt;= x:</a:t>
            </a:r>
            <a:br/>
            <a:r>
              <a:t>        winner = key</a:t>
            </a:r>
            <a:br/>
            <a:r>
              <a:t>        break</a:t>
            </a:r>
          </a:p>
        </p:txBody>
      </p:sp>
      <p:sp>
        <p:nvSpPr>
          <p:cNvPr id="952" name="Line"/>
          <p:cNvSpPr/>
          <p:nvPr/>
        </p:nvSpPr>
        <p:spPr>
          <a:xfrm>
            <a:off x="6259338" y="3771900"/>
            <a:ext cx="645512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53" name="0"/>
          <p:cNvSpPr txBox="1"/>
          <p:nvPr/>
        </p:nvSpPr>
        <p:spPr>
          <a:xfrm>
            <a:off x="65815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</a:t>
            </a:r>
          </a:p>
        </p:txBody>
      </p:sp>
      <p:sp>
        <p:nvSpPr>
          <p:cNvPr id="954" name="1"/>
          <p:cNvSpPr txBox="1"/>
          <p:nvPr/>
        </p:nvSpPr>
        <p:spPr>
          <a:xfrm>
            <a:off x="11877426" y="3873499"/>
            <a:ext cx="2954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955" name="up"/>
          <p:cNvSpPr/>
          <p:nvPr/>
        </p:nvSpPr>
        <p:spPr>
          <a:xfrm>
            <a:off x="6589538" y="2310683"/>
            <a:ext cx="1067297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up</a:t>
            </a:r>
          </a:p>
        </p:txBody>
      </p:sp>
      <p:sp>
        <p:nvSpPr>
          <p:cNvPr id="956" name="down"/>
          <p:cNvSpPr/>
          <p:nvPr/>
        </p:nvSpPr>
        <p:spPr>
          <a:xfrm rot="16200000">
            <a:off x="7337114" y="2682295"/>
            <a:ext cx="1270001" cy="5267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57" name="flat"/>
          <p:cNvSpPr/>
          <p:nvPr/>
        </p:nvSpPr>
        <p:spPr>
          <a:xfrm>
            <a:off x="8287394" y="2310683"/>
            <a:ext cx="3735488" cy="1270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flat</a:t>
            </a:r>
          </a:p>
        </p:txBody>
      </p:sp>
      <p:sp>
        <p:nvSpPr>
          <p:cNvPr id="958" name="probabilities"/>
          <p:cNvSpPr txBox="1"/>
          <p:nvPr/>
        </p:nvSpPr>
        <p:spPr>
          <a:xfrm>
            <a:off x="8287146" y="4305299"/>
            <a:ext cx="205308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probabilities</a:t>
            </a:r>
          </a:p>
        </p:txBody>
      </p:sp>
      <p:sp>
        <p:nvSpPr>
          <p:cNvPr id="959" name="0.2"/>
          <p:cNvSpPr txBox="1"/>
          <p:nvPr/>
        </p:nvSpPr>
        <p:spPr>
          <a:xfrm>
            <a:off x="7405757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0.2</a:t>
            </a:r>
          </a:p>
        </p:txBody>
      </p:sp>
      <p:sp>
        <p:nvSpPr>
          <p:cNvPr id="960" name="0.4"/>
          <p:cNvSpPr txBox="1"/>
          <p:nvPr/>
        </p:nvSpPr>
        <p:spPr>
          <a:xfrm>
            <a:off x="849033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0.4</a:t>
            </a:r>
          </a:p>
        </p:txBody>
      </p:sp>
      <p:sp>
        <p:nvSpPr>
          <p:cNvPr id="961" name="0.6"/>
          <p:cNvSpPr txBox="1"/>
          <p:nvPr/>
        </p:nvSpPr>
        <p:spPr>
          <a:xfrm>
            <a:off x="9574917" y="3873499"/>
            <a:ext cx="5621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0.6</a:t>
            </a:r>
          </a:p>
        </p:txBody>
      </p:sp>
      <p:sp>
        <p:nvSpPr>
          <p:cNvPr id="962" name="0.8"/>
          <p:cNvSpPr txBox="1"/>
          <p:nvPr/>
        </p:nvSpPr>
        <p:spPr>
          <a:xfrm>
            <a:off x="10659496" y="3873499"/>
            <a:ext cx="56212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</p:txBody>
      </p:sp>
      <p:sp>
        <p:nvSpPr>
          <p:cNvPr id="963" name="Arrow"/>
          <p:cNvSpPr/>
          <p:nvPr/>
        </p:nvSpPr>
        <p:spPr>
          <a:xfrm>
            <a:off x="1803400" y="7594600"/>
            <a:ext cx="584200" cy="5842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64" name="down"/>
          <p:cNvSpPr/>
          <p:nvPr/>
        </p:nvSpPr>
        <p:spPr>
          <a:xfrm>
            <a:off x="8827789" y="6756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down</a:t>
            </a:r>
          </a:p>
        </p:txBody>
      </p:sp>
      <p:sp>
        <p:nvSpPr>
          <p:cNvPr id="965" name="key"/>
          <p:cNvSpPr txBox="1"/>
          <p:nvPr/>
        </p:nvSpPr>
        <p:spPr>
          <a:xfrm>
            <a:off x="8205489" y="6807199"/>
            <a:ext cx="65782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key</a:t>
            </a:r>
          </a:p>
        </p:txBody>
      </p:sp>
      <p:sp>
        <p:nvSpPr>
          <p:cNvPr id="966" name="0.3"/>
          <p:cNvSpPr/>
          <p:nvPr/>
        </p:nvSpPr>
        <p:spPr>
          <a:xfrm>
            <a:off x="8827789" y="7518400"/>
            <a:ext cx="1318222" cy="5588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l">
              <a:defRPr sz="2200" b="0">
                <a:latin typeface="+mn-lt"/>
                <a:ea typeface="+mn-ea"/>
                <a:cs typeface="+mn-cs"/>
                <a:sym typeface="Gill Sans SemiBold"/>
              </a:defRPr>
            </a:lvl1pPr>
          </a:lstStyle>
          <a:p>
            <a:r>
              <a:t>0.3</a:t>
            </a:r>
          </a:p>
        </p:txBody>
      </p:sp>
      <p:sp>
        <p:nvSpPr>
          <p:cNvPr id="967" name="end"/>
          <p:cNvSpPr txBox="1"/>
          <p:nvPr/>
        </p:nvSpPr>
        <p:spPr>
          <a:xfrm>
            <a:off x="8192318" y="75691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68" name="we randomly chose “down”"/>
          <p:cNvSpPr txBox="1"/>
          <p:nvPr/>
        </p:nvSpPr>
        <p:spPr>
          <a:xfrm>
            <a:off x="3573214" y="8635999"/>
            <a:ext cx="435977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we randomly chose “down”</a:t>
            </a:r>
          </a:p>
        </p:txBody>
      </p:sp>
      <p:sp>
        <p:nvSpPr>
          <p:cNvPr id="969" name="x"/>
          <p:cNvSpPr txBox="1"/>
          <p:nvPr/>
        </p:nvSpPr>
        <p:spPr>
          <a:xfrm>
            <a:off x="7821203" y="1504914"/>
            <a:ext cx="30182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x</a:t>
            </a:r>
          </a:p>
        </p:txBody>
      </p:sp>
      <p:sp>
        <p:nvSpPr>
          <p:cNvPr id="970" name="Line"/>
          <p:cNvSpPr/>
          <p:nvPr/>
        </p:nvSpPr>
        <p:spPr>
          <a:xfrm>
            <a:off x="8276914" y="1523008"/>
            <a:ext cx="1" cy="657419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971" name="end"/>
          <p:cNvSpPr txBox="1"/>
          <p:nvPr/>
        </p:nvSpPr>
        <p:spPr>
          <a:xfrm>
            <a:off x="7922133" y="1117599"/>
            <a:ext cx="68416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end</a:t>
            </a:r>
          </a:p>
        </p:txBody>
      </p:sp>
      <p:sp>
        <p:nvSpPr>
          <p:cNvPr id="972" name="Line"/>
          <p:cNvSpPr/>
          <p:nvPr/>
        </p:nvSpPr>
        <p:spPr>
          <a:xfrm>
            <a:off x="7965516" y="1887190"/>
            <a:ext cx="1" cy="293237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71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num_words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print(len(num_words))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print(1 in num_words)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r>
              <a:t>print(“one” in num_words)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/>
            <a:endParaRPr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for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t> in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num_words</a:t>
            </a:r>
            <a:r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t>    print(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t>)</a:t>
            </a:r>
          </a:p>
        </p:txBody>
      </p:sp>
      <p:sp>
        <p:nvSpPr>
          <p:cNvPr id="172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3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74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5" name="True"/>
          <p:cNvSpPr txBox="1"/>
          <p:nvPr/>
        </p:nvSpPr>
        <p:spPr>
          <a:xfrm>
            <a:off x="8060690" y="4102100"/>
            <a:ext cx="16082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True</a:t>
            </a:r>
          </a:p>
        </p:txBody>
      </p:sp>
      <p:sp>
        <p:nvSpPr>
          <p:cNvPr id="176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77" name="False (it is only checking keys, not vals)"/>
          <p:cNvSpPr txBox="1"/>
          <p:nvPr/>
        </p:nvSpPr>
        <p:spPr>
          <a:xfrm>
            <a:off x="8314690" y="5361891"/>
            <a:ext cx="418564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/>
            </a:pPr>
            <a:r>
              <a:t>False</a:t>
            </a:r>
            <a:br/>
            <a:r>
              <a:rPr sz="2400" b="0"/>
              <a:t>(it is only checking keys, not vals)</a:t>
            </a:r>
          </a:p>
        </p:txBody>
      </p:sp>
      <p:sp>
        <p:nvSpPr>
          <p:cNvPr id="178" name="?…"/>
          <p:cNvSpPr txBox="1"/>
          <p:nvPr/>
        </p:nvSpPr>
        <p:spPr>
          <a:xfrm>
            <a:off x="6885381" y="6889749"/>
            <a:ext cx="391320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/>
            </a:pPr>
            <a:r>
              <a:t>?</a:t>
            </a:r>
          </a:p>
          <a:p>
            <a:pPr algn="l">
              <a:defRPr sz="3200"/>
            </a:pPr>
            <a:r>
              <a:t>?</a:t>
            </a:r>
          </a:p>
          <a:p>
            <a:pPr algn="l">
              <a:defRPr sz="3200"/>
            </a:pPr>
            <a:r>
              <a:t>?</a:t>
            </a:r>
          </a:p>
          <a:p>
            <a:pPr algn="l">
              <a:defRPr sz="3200"/>
            </a:pPr>
            <a:r>
              <a:t>?</a:t>
            </a:r>
          </a:p>
        </p:txBody>
      </p:sp>
      <p:sp>
        <p:nvSpPr>
          <p:cNvPr id="179" name="Arrow"/>
          <p:cNvSpPr/>
          <p:nvPr/>
        </p:nvSpPr>
        <p:spPr>
          <a:xfrm>
            <a:off x="5249545" y="673735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len, in, for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902345"/>
          </a:xfrm>
          <a:prstGeom prst="rect">
            <a:avLst/>
          </a:prstGeom>
        </p:spPr>
        <p:txBody>
          <a:bodyPr/>
          <a:lstStyle>
            <a:lvl1pPr algn="l">
              <a:defRPr sz="4800"/>
            </a:lvl1pPr>
          </a:lstStyle>
          <a:p>
            <a:r>
              <a:t>len, in, for</a:t>
            </a:r>
          </a:p>
        </p:txBody>
      </p:sp>
      <p:sp>
        <p:nvSpPr>
          <p:cNvPr id="182" name="num_words = {0:“zero”, 1:”one”, 2:”two”, 3:”three”}…"/>
          <p:cNvSpPr txBox="1">
            <a:spLocks noGrp="1"/>
          </p:cNvSpPr>
          <p:nvPr>
            <p:ph type="body" idx="1"/>
          </p:nvPr>
        </p:nvSpPr>
        <p:spPr>
          <a:xfrm>
            <a:off x="952500" y="1587896"/>
            <a:ext cx="11540877" cy="7684494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num_words</a:t>
            </a:r>
            <a:r>
              <a:rPr dirty="0"/>
              <a:t> = {0:“zero”, 1:”one”, 2:”two”, 3:”three”}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</a:t>
            </a:r>
            <a:r>
              <a:rPr dirty="0" err="1"/>
              <a:t>len</a:t>
            </a:r>
            <a:r>
              <a:rPr dirty="0"/>
              <a:t>(</a:t>
            </a:r>
            <a:r>
              <a:rPr dirty="0" err="1"/>
              <a:t>num_words</a:t>
            </a:r>
            <a:r>
              <a:rPr dirty="0"/>
              <a:t>))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print(1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r>
              <a:rPr dirty="0"/>
              <a:t>print(“one” in </a:t>
            </a:r>
            <a:r>
              <a:rPr dirty="0" err="1"/>
              <a:t>num_words</a:t>
            </a:r>
            <a:r>
              <a:rPr dirty="0"/>
              <a:t>)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br>
              <a:rPr dirty="0"/>
            </a:b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for 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rPr dirty="0"/>
              <a:t> in </a:t>
            </a:r>
            <a:r>
              <a:rPr dirty="0" err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num_words</a:t>
            </a:r>
            <a:r>
              <a:rPr dirty="0"/>
              <a:t>: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print(</a:t>
            </a:r>
            <a:r>
              <a:rPr dirty="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x</a:t>
            </a:r>
            <a:r>
              <a:rPr dirty="0"/>
              <a:t>)</a:t>
            </a:r>
          </a:p>
        </p:txBody>
      </p:sp>
      <p:sp>
        <p:nvSpPr>
          <p:cNvPr id="183" name="Arrow"/>
          <p:cNvSpPr/>
          <p:nvPr/>
        </p:nvSpPr>
        <p:spPr>
          <a:xfrm>
            <a:off x="5867400" y="25590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4" name="4"/>
          <p:cNvSpPr txBox="1"/>
          <p:nvPr/>
        </p:nvSpPr>
        <p:spPr>
          <a:xfrm>
            <a:off x="7724626" y="2794000"/>
            <a:ext cx="476548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4</a:t>
            </a:r>
          </a:p>
        </p:txBody>
      </p:sp>
      <p:sp>
        <p:nvSpPr>
          <p:cNvPr id="185" name="Arrow"/>
          <p:cNvSpPr/>
          <p:nvPr/>
        </p:nvSpPr>
        <p:spPr>
          <a:xfrm>
            <a:off x="6096000" y="386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6" name="True"/>
          <p:cNvSpPr txBox="1"/>
          <p:nvPr/>
        </p:nvSpPr>
        <p:spPr>
          <a:xfrm>
            <a:off x="8060690" y="4102100"/>
            <a:ext cx="16082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/>
            </a:lvl1pPr>
          </a:lstStyle>
          <a:p>
            <a:r>
              <a:t>True</a:t>
            </a:r>
          </a:p>
        </p:txBody>
      </p:sp>
      <p:sp>
        <p:nvSpPr>
          <p:cNvPr id="187" name="Arrow"/>
          <p:cNvSpPr/>
          <p:nvPr/>
        </p:nvSpPr>
        <p:spPr>
          <a:xfrm>
            <a:off x="6477000" y="5137150"/>
            <a:ext cx="1270000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88" name="False (it is only checking keys, not vals)"/>
          <p:cNvSpPr txBox="1"/>
          <p:nvPr/>
        </p:nvSpPr>
        <p:spPr>
          <a:xfrm>
            <a:off x="8314690" y="5361891"/>
            <a:ext cx="4185643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>
              <a:defRPr sz="4800"/>
            </a:pPr>
            <a:r>
              <a:t>False</a:t>
            </a:r>
            <a:br/>
            <a:r>
              <a:rPr sz="2400" b="0"/>
              <a:t>(it is only checking keys, not vals)</a:t>
            </a:r>
          </a:p>
        </p:txBody>
      </p:sp>
      <p:sp>
        <p:nvSpPr>
          <p:cNvPr id="189" name="2…"/>
          <p:cNvSpPr txBox="1"/>
          <p:nvPr/>
        </p:nvSpPr>
        <p:spPr>
          <a:xfrm>
            <a:off x="6885381" y="6869569"/>
            <a:ext cx="346249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/>
            </a:pPr>
            <a:r>
              <a:rPr lang="en-US" dirty="0"/>
              <a:t>0</a:t>
            </a:r>
            <a:endParaRPr dirty="0"/>
          </a:p>
          <a:p>
            <a:pPr algn="l">
              <a:defRPr sz="3200"/>
            </a:pPr>
            <a:r>
              <a:rPr lang="en-US" dirty="0"/>
              <a:t>1</a:t>
            </a:r>
            <a:endParaRPr dirty="0"/>
          </a:p>
          <a:p>
            <a:pPr algn="l">
              <a:defRPr sz="3200"/>
            </a:pPr>
            <a:r>
              <a:rPr lang="en-US" dirty="0"/>
              <a:t>2</a:t>
            </a:r>
            <a:endParaRPr dirty="0"/>
          </a:p>
          <a:p>
            <a:pPr algn="l">
              <a:defRPr sz="3200"/>
            </a:pPr>
            <a:r>
              <a:rPr lang="en-US" dirty="0"/>
              <a:t>3</a:t>
            </a:r>
            <a:endParaRPr dirty="0"/>
          </a:p>
        </p:txBody>
      </p:sp>
      <p:sp>
        <p:nvSpPr>
          <p:cNvPr id="190" name="Arrow"/>
          <p:cNvSpPr/>
          <p:nvPr/>
        </p:nvSpPr>
        <p:spPr>
          <a:xfrm>
            <a:off x="5249545" y="6737350"/>
            <a:ext cx="1270001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SemiBold"/>
              </a:defRPr>
            </a:pPr>
            <a:endParaRPr/>
          </a:p>
        </p:txBody>
      </p:sp>
      <p:sp>
        <p:nvSpPr>
          <p:cNvPr id="191" name="(for iterates over keys, not vals)"/>
          <p:cNvSpPr txBox="1"/>
          <p:nvPr/>
        </p:nvSpPr>
        <p:spPr>
          <a:xfrm>
            <a:off x="8107045" y="7385049"/>
            <a:ext cx="40211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>
              <a:defRPr sz="4800" b="1"/>
            </a:pPr>
            <a:r>
              <a:rPr sz="2400" b="0"/>
              <a:t>(for iterates over keys, not vals)</a:t>
            </a:r>
          </a:p>
        </p:txBody>
      </p:sp>
      <p:sp>
        <p:nvSpPr>
          <p:cNvPr id="192" name="(note there is no order here)"/>
          <p:cNvSpPr txBox="1"/>
          <p:nvPr/>
        </p:nvSpPr>
        <p:spPr>
          <a:xfrm>
            <a:off x="8107044" y="7904222"/>
            <a:ext cx="421108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pPr>
              <a:defRPr sz="4800" b="1"/>
            </a:pPr>
            <a:r>
              <a:rPr sz="2400" b="0" dirty="0"/>
              <a:t>(note there is no order here</a:t>
            </a:r>
            <a:r>
              <a:rPr lang="en-US" sz="2400" b="0" dirty="0"/>
              <a:t> for </a:t>
            </a:r>
          </a:p>
          <a:p>
            <a:pPr>
              <a:defRPr sz="4800" b="1"/>
            </a:pPr>
            <a:r>
              <a:rPr lang="en-US" sz="2400" b="0" dirty="0"/>
              <a:t>Python version &lt; 3.7 </a:t>
            </a:r>
            <a:r>
              <a:rPr sz="2400" b="0" dirty="0"/>
              <a:t>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4771</Words>
  <Application>Microsoft Office PowerPoint</Application>
  <PresentationFormat>Custom</PresentationFormat>
  <Paragraphs>971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Calibri</vt:lpstr>
      <vt:lpstr>Courier</vt:lpstr>
      <vt:lpstr>Gill Sans</vt:lpstr>
      <vt:lpstr>Gill Sans Light</vt:lpstr>
      <vt:lpstr>Gill Sans SemiBold</vt:lpstr>
      <vt:lpstr>Helvetica Neue</vt:lpstr>
      <vt:lpstr>Menlo</vt:lpstr>
      <vt:lpstr>White</vt:lpstr>
      <vt:lpstr>[220] Dictionary Nesting</vt:lpstr>
      <vt:lpstr>Learning Objectives Today</vt:lpstr>
      <vt:lpstr>Today's Outline</vt:lpstr>
      <vt:lpstr>Creation of Empty Dict</vt:lpstr>
      <vt:lpstr>len, in, for</vt:lpstr>
      <vt:lpstr>len, in, for</vt:lpstr>
      <vt:lpstr>len, in, for</vt:lpstr>
      <vt:lpstr>len, in, for</vt:lpstr>
      <vt:lpstr>len, in, for</vt:lpstr>
      <vt:lpstr>len, in, for</vt:lpstr>
      <vt:lpstr>Extracting keys and values</vt:lpstr>
      <vt:lpstr>Extracting keys and values</vt:lpstr>
      <vt:lpstr>Defaults with get and pop</vt:lpstr>
      <vt:lpstr>Defaults with get and pop</vt:lpstr>
      <vt:lpstr>Defaults with get and pop</vt:lpstr>
      <vt:lpstr>Defaults with get and pop</vt:lpstr>
      <vt:lpstr>Defaults with get and pop</vt:lpstr>
      <vt:lpstr>Today's Outline</vt:lpstr>
      <vt:lpstr>Bucketing/Binning</vt:lpstr>
      <vt:lpstr>Bucketing/Binning</vt:lpstr>
      <vt:lpstr>Bucketing/Binning</vt:lpstr>
      <vt:lpstr>Bucketing/Binning</vt:lpstr>
      <vt:lpstr>Bucketing/Binning</vt:lpstr>
      <vt:lpstr>Bucketing/Binning</vt:lpstr>
      <vt:lpstr>Bucketing/Binning</vt:lpstr>
      <vt:lpstr>Bucketing/Binning</vt:lpstr>
      <vt:lpstr>Bucketing/Binning</vt:lpstr>
      <vt:lpstr>Bins with lists and dicts</vt:lpstr>
      <vt:lpstr>Bins with lists and dicts</vt:lpstr>
      <vt:lpstr>Bins with lists and dicts</vt:lpstr>
      <vt:lpstr>Demo 1: Median Tornado Speed per Year</vt:lpstr>
      <vt:lpstr>Today's Outline</vt:lpstr>
      <vt:lpstr>Table Representation</vt:lpstr>
      <vt:lpstr>Table Representation</vt:lpstr>
      <vt:lpstr>Demo 2: Table Transform</vt:lpstr>
      <vt:lpstr>Today's Outline</vt:lpstr>
      <vt:lpstr>Demo 3: Letter Frequency</vt:lpstr>
      <vt:lpstr>Demo 3: Letter Frequency</vt:lpstr>
      <vt:lpstr>Demo 3: Letter Frequency</vt:lpstr>
      <vt:lpstr>Demo 3: Letter Frequency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Sequence Data</vt:lpstr>
      <vt:lpstr>Vocabulary</vt:lpstr>
      <vt:lpstr>Random Text Generation</vt:lpstr>
      <vt:lpstr>Random Text Generation</vt:lpstr>
      <vt:lpstr>Hypothetical Use Case</vt:lpstr>
      <vt:lpstr>Demo 4: Conditional Letter Frequency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  <vt:lpstr>Weighted Random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[301] Dictionary Nesting</dc:title>
  <cp:lastModifiedBy>Michael Doescher</cp:lastModifiedBy>
  <cp:revision>12</cp:revision>
  <dcterms:modified xsi:type="dcterms:W3CDTF">2020-03-04T19:22:55Z</dcterms:modified>
</cp:coreProperties>
</file>